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9" r:id="rId6"/>
    <p:sldId id="308" r:id="rId7"/>
    <p:sldId id="319" r:id="rId8"/>
    <p:sldId id="310" r:id="rId9"/>
    <p:sldId id="321" r:id="rId10"/>
    <p:sldId id="324" r:id="rId11"/>
    <p:sldId id="312" r:id="rId12"/>
    <p:sldId id="313" r:id="rId13"/>
    <p:sldId id="315" r:id="rId14"/>
    <p:sldId id="316" r:id="rId15"/>
    <p:sldId id="325" r:id="rId16"/>
    <p:sldId id="32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CAF"/>
    <a:srgbClr val="465625"/>
    <a:srgbClr val="E88B33"/>
    <a:srgbClr val="C00000"/>
    <a:srgbClr val="7F450E"/>
    <a:srgbClr val="ED583E"/>
    <a:srgbClr val="4C94AC"/>
    <a:srgbClr val="D3BA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2943FB-A319-412F-B7F2-AD3DAB82934E}" v="72" dt="2023-04-20T23:28:48.546"/>
    <p1510:client id="{299B8A86-884B-4BD1-8EC1-B96E92560598}" v="35" dt="2023-04-20T23:58:50.814"/>
    <p1510:client id="{5A82DC48-7A46-4DD1-9B9D-ED5174531C5D}" v="426" dt="2023-04-20T02:23:51.510"/>
    <p1510:client id="{7295D7D3-C0DF-4134-91DF-AC380FBE5E4A}" v="709" dt="2023-04-20T00:48:01.251"/>
    <p1510:client id="{90E91B3D-BE4F-43F0-8CB3-76BEBCA5FCDD}" v="9" dt="2023-04-20T00:53:55.571"/>
    <p1510:client id="{928FEE63-79C8-493D-9AF5-8F64F4232237}" v="440" dt="2023-04-20T01:03:25.080"/>
    <p1510:client id="{BE285ABD-EFCD-4260-A987-961911E97A40}" v="1188" dt="2023-04-20T23:57:03.982"/>
    <p1510:client id="{FAA57996-8FCB-4C1A-904A-1FC017636D5B}" v="331" dt="2023-04-20T23:59:57.6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55" autoAdjust="0"/>
    <p:restoredTop sz="94619" autoAdjust="0"/>
  </p:normalViewPr>
  <p:slideViewPr>
    <p:cSldViewPr snapToGrid="0">
      <p:cViewPr>
        <p:scale>
          <a:sx n="144" d="100"/>
          <a:sy n="144" d="100"/>
        </p:scale>
        <p:origin x="1047"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rtl="0">
            <a:lnSpc>
              <a:spcPct val="100000"/>
            </a:lnSpc>
            <a:defRPr cap="all"/>
          </a:pPr>
          <a:r>
            <a:rPr lang="en-US">
              <a:latin typeface="Bahnschrift"/>
            </a:rPr>
            <a:t>Pull and merge 8 years of historical country survey results </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rtl="0">
            <a:lnSpc>
              <a:spcPct val="100000"/>
            </a:lnSpc>
            <a:defRPr cap="all"/>
          </a:pPr>
          <a:r>
            <a:rPr lang="en-US">
              <a:latin typeface="Bahnschrift"/>
            </a:rPr>
            <a:t>Determine multiple hypotheses</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a:latin typeface="Bahnschrift"/>
            </a:rPr>
            <a:t>Plot and analyze data to determine correlations supporting our hypotheses</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Zipper with solid fill"/>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Question Mark with solid fill"/>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atistics with solid fill"/>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728102"/>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rtl="0">
            <a:lnSpc>
              <a:spcPct val="100000"/>
            </a:lnSpc>
            <a:spcBef>
              <a:spcPct val="0"/>
            </a:spcBef>
            <a:spcAft>
              <a:spcPct val="35000"/>
            </a:spcAft>
            <a:buNone/>
            <a:defRPr cap="all"/>
          </a:pPr>
          <a:r>
            <a:rPr lang="en-US" sz="1500" kern="1200">
              <a:latin typeface="Bahnschrift"/>
            </a:rPr>
            <a:t>Pull and merge 8 years of historical country survey results </a:t>
          </a:r>
        </a:p>
      </dsp:txBody>
      <dsp:txXfrm>
        <a:off x="35606" y="2725540"/>
        <a:ext cx="2981250" cy="720000"/>
      </dsp:txXfrm>
    </dsp:sp>
    <dsp:sp modelId="{543C18BC-1989-44B2-9862-C670C61D3452}">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728102"/>
          <a:ext cx="1043437" cy="104343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rtl="0">
            <a:lnSpc>
              <a:spcPct val="100000"/>
            </a:lnSpc>
            <a:spcBef>
              <a:spcPct val="0"/>
            </a:spcBef>
            <a:spcAft>
              <a:spcPct val="35000"/>
            </a:spcAft>
            <a:buNone/>
            <a:defRPr cap="all"/>
          </a:pPr>
          <a:r>
            <a:rPr lang="en-US" sz="1500" kern="1200">
              <a:latin typeface="Bahnschrift"/>
            </a:rPr>
            <a:t>Determine multiple hypotheses</a:t>
          </a:r>
        </a:p>
      </dsp:txBody>
      <dsp:txXfrm>
        <a:off x="3538574" y="2725540"/>
        <a:ext cx="2981250" cy="720000"/>
      </dsp:txXfrm>
    </dsp:sp>
    <dsp:sp modelId="{5BDDFF18-9AEC-4E5E-B9AA-33D86F01A63E}">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728102"/>
          <a:ext cx="1043437" cy="104343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latin typeface="Bahnschrift"/>
            </a:rPr>
            <a:t>Plot and analyze data to determine correlations supporting our hypotheses</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Bahnschrift" panose="020B0502040204020203" pitchFamily="34"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4/20/2023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Bahnschrift Light" panose="020B0502040204020203" pitchFamily="34" charset="0"/>
              </a:defRPr>
            </a:lvl1pPr>
            <a:lvl2pPr>
              <a:defRPr>
                <a:latin typeface="Bahnschrift Light" panose="020B0502040204020203" pitchFamily="34" charset="0"/>
              </a:defRPr>
            </a:lvl2pPr>
            <a:lvl3pPr>
              <a:defRPr>
                <a:latin typeface="Bahnschrift Light" panose="020B0502040204020203" pitchFamily="34" charset="0"/>
              </a:defRPr>
            </a:lvl3pPr>
            <a:lvl4pPr>
              <a:defRPr>
                <a:latin typeface="Bahnschrift Light" panose="020B0502040204020203" pitchFamily="34" charset="0"/>
              </a:defRPr>
            </a:lvl4pPr>
            <a:lvl5pPr>
              <a:defRPr>
                <a:latin typeface="Bahnschrift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4/20/2023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Bahnschrift" panose="020B050204020402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4/20/2023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lvl1pPr>
              <a:defRPr>
                <a:latin typeface="Bahnschrift Light" panose="020B0502040204020203" pitchFamily="34" charset="0"/>
              </a:defRPr>
            </a:lvl1pPr>
            <a:lvl2pPr>
              <a:defRPr>
                <a:latin typeface="Bahnschrift Light" panose="020B0502040204020203" pitchFamily="34" charset="0"/>
              </a:defRPr>
            </a:lvl2pPr>
            <a:lvl3pPr>
              <a:defRPr>
                <a:latin typeface="Bahnschrift Light" panose="020B0502040204020203" pitchFamily="34" charset="0"/>
              </a:defRPr>
            </a:lvl3pPr>
            <a:lvl4pPr>
              <a:defRPr>
                <a:latin typeface="Bahnschrift Light" panose="020B0502040204020203" pitchFamily="34" charset="0"/>
              </a:defRPr>
            </a:lvl4pPr>
            <a:lvl5pPr>
              <a:defRPr>
                <a:latin typeface="Bahnschrift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515944" y="2120900"/>
            <a:ext cx="4639736" cy="3748194"/>
          </a:xfrm>
        </p:spPr>
        <p:txBody>
          <a:bodyPr/>
          <a:lstStyle>
            <a:lvl1pPr>
              <a:defRPr>
                <a:latin typeface="Bahnschrift Light" panose="020B0502040204020203" pitchFamily="34" charset="0"/>
              </a:defRPr>
            </a:lvl1pPr>
            <a:lvl2pPr>
              <a:defRPr>
                <a:latin typeface="Bahnschrift Light" panose="020B0502040204020203" pitchFamily="34" charset="0"/>
              </a:defRPr>
            </a:lvl2pPr>
            <a:lvl3pPr>
              <a:defRPr>
                <a:latin typeface="Bahnschrift Light" panose="020B0502040204020203" pitchFamily="34" charset="0"/>
              </a:defRPr>
            </a:lvl3pPr>
            <a:lvl4pPr>
              <a:defRPr>
                <a:latin typeface="Bahnschrift Light" panose="020B0502040204020203" pitchFamily="34" charset="0"/>
              </a:defRPr>
            </a:lvl4pPr>
            <a:lvl5pPr>
              <a:defRPr>
                <a:latin typeface="Bahnschrift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4/20/2023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latin typeface="Bahnschrift Semi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958274"/>
            <a:ext cx="4639736" cy="2910821"/>
          </a:xfrm>
        </p:spPr>
        <p:txBody>
          <a:bodyPr/>
          <a:lstStyle>
            <a:lvl1pPr>
              <a:defRPr>
                <a:latin typeface="Bahnschrift Light" panose="020B0502040204020203" pitchFamily="34" charset="0"/>
              </a:defRPr>
            </a:lvl1pPr>
            <a:lvl2pPr>
              <a:defRPr>
                <a:latin typeface="Bahnschrift Light" panose="020B0502040204020203" pitchFamily="34" charset="0"/>
              </a:defRPr>
            </a:lvl2pPr>
            <a:lvl3pPr>
              <a:defRPr>
                <a:latin typeface="Bahnschrift Light" panose="020B0502040204020203" pitchFamily="34" charset="0"/>
              </a:defRPr>
            </a:lvl3pPr>
            <a:lvl4pPr>
              <a:defRPr>
                <a:latin typeface="Bahnschrift Light" panose="020B0502040204020203" pitchFamily="34" charset="0"/>
              </a:defRPr>
            </a:lvl4pPr>
            <a:lvl5pPr>
              <a:defRPr>
                <a:latin typeface="Bahnschrift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latin typeface="Bahnschrift Semi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515944" y="2958273"/>
            <a:ext cx="4639736" cy="2910821"/>
          </a:xfrm>
        </p:spPr>
        <p:txBody>
          <a:bodyPr/>
          <a:lstStyle>
            <a:lvl1pPr>
              <a:defRPr>
                <a:latin typeface="Bahnschrift Light" panose="020B0502040204020203" pitchFamily="34" charset="0"/>
              </a:defRPr>
            </a:lvl1pPr>
            <a:lvl2pPr>
              <a:defRPr>
                <a:latin typeface="Bahnschrift Light" panose="020B0502040204020203" pitchFamily="34" charset="0"/>
              </a:defRPr>
            </a:lvl2pPr>
            <a:lvl3pPr>
              <a:defRPr>
                <a:latin typeface="Bahnschrift Light" panose="020B0502040204020203" pitchFamily="34" charset="0"/>
              </a:defRPr>
            </a:lvl3pPr>
            <a:lvl4pPr>
              <a:defRPr>
                <a:latin typeface="Bahnschrift Light" panose="020B0502040204020203" pitchFamily="34" charset="0"/>
              </a:defRPr>
            </a:lvl4pPr>
            <a:lvl5pPr>
              <a:defRPr>
                <a:latin typeface="Bahnschrift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4/20/2023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4/20/2023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4/20/2023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latin typeface="Bahnschrif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atin typeface="Bahnschrift Light" panose="020B0502040204020203" pitchFamily="34" charset="0"/>
              </a:defRPr>
            </a:lvl1pPr>
          </a:lstStyle>
          <a:p>
            <a:fld id="{92BEA474-078D-4E9B-9B14-09A87B19DC46}" type="datetime1">
              <a:rPr lang="en-US" smtClean="0"/>
              <a:pPr/>
              <a:t>4/20/2023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atin typeface="Bahnschrift" panose="020B05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latin typeface="Bahnschrift Semi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Bahnschrift Light" panose="020B0502040204020203" pitchFamily="34" charset="0"/>
              </a:defRPr>
            </a:lvl1pPr>
          </a:lstStyle>
          <a:p>
            <a:fld id="{4907D986-8816-4272-A432-0437A28A9828}" type="datetime1">
              <a:rPr lang="en-US" smtClean="0"/>
              <a:pPr/>
              <a:t>4/20/2023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lvl1pPr>
              <a:defRPr>
                <a:latin typeface="Bahnschrift Light"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Bahnschrift Light" panose="020B0502040204020203" pitchFamily="34" charset="0"/>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4/20/2023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Bahnschrift Light" panose="020B0502040204020203" pitchFamily="34" charset="0"/>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Bahnschrift Light" panose="020B0502040204020203" pitchFamily="34" charset="0"/>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Bahnschrift Light" panose="020B0502040204020203" pitchFamily="34" charset="0"/>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Bahnschrift Light" panose="020B0502040204020203" pitchFamily="34" charset="0"/>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Bahnschrift Light" panose="020B0502040204020203"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hyperlink" Target="https://www.gislounge.com/map-of-heavy-metal-bands-by-country-per-capit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ZbZSe6N_BXs?feature=oembed"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dirty="0"/>
              <a:t>World Happiness Analysis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Group 1: The Eddies</a:t>
            </a:r>
          </a:p>
          <a:p>
            <a:r>
              <a:rPr lang="en-US" dirty="0"/>
              <a:t>4/20/23</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FD0CE-66BB-383C-8BF1-20C18D596E7B}"/>
              </a:ext>
            </a:extLst>
          </p:cNvPr>
          <p:cNvSpPr>
            <a:spLocks noGrp="1"/>
          </p:cNvSpPr>
          <p:nvPr>
            <p:ph type="title"/>
          </p:nvPr>
        </p:nvSpPr>
        <p:spPr/>
        <p:txBody>
          <a:bodyPr>
            <a:normAutofit/>
          </a:bodyPr>
          <a:lstStyle/>
          <a:p>
            <a:r>
              <a:rPr lang="en-US" sz="4000"/>
              <a:t>Life</a:t>
            </a:r>
            <a:r>
              <a:rPr lang="en-US" sz="4000" dirty="0"/>
              <a:t> expectancy is tied to happiness</a:t>
            </a:r>
          </a:p>
        </p:txBody>
      </p:sp>
      <p:sp>
        <p:nvSpPr>
          <p:cNvPr id="4" name="Oval 3">
            <a:extLst>
              <a:ext uri="{FF2B5EF4-FFF2-40B4-BE49-F238E27FC236}">
                <a16:creationId xmlns:a16="http://schemas.microsoft.com/office/drawing/2014/main" id="{B2CDFB1D-E433-2444-4BBE-2812BA3A06CC}"/>
              </a:ext>
            </a:extLst>
          </p:cNvPr>
          <p:cNvSpPr/>
          <p:nvPr/>
        </p:nvSpPr>
        <p:spPr>
          <a:xfrm>
            <a:off x="179514" y="1011980"/>
            <a:ext cx="786314" cy="786314"/>
          </a:xfrm>
          <a:prstGeom prst="ellipse">
            <a:avLst/>
          </a:prstGeom>
          <a:solidFill>
            <a:srgbClr val="4C94AC"/>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Statistics with solid fill">
            <a:extLst>
              <a:ext uri="{FF2B5EF4-FFF2-40B4-BE49-F238E27FC236}">
                <a16:creationId xmlns:a16="http://schemas.microsoft.com/office/drawing/2014/main" id="{17B2391E-32D8-ABD5-B493-D188D231F231}"/>
              </a:ext>
            </a:extLst>
          </p:cNvPr>
          <p:cNvSpPr/>
          <p:nvPr/>
        </p:nvSpPr>
        <p:spPr>
          <a:xfrm>
            <a:off x="328471" y="1160937"/>
            <a:ext cx="488400" cy="488400"/>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0" name="Content Placeholder 2">
            <a:extLst>
              <a:ext uri="{FF2B5EF4-FFF2-40B4-BE49-F238E27FC236}">
                <a16:creationId xmlns:a16="http://schemas.microsoft.com/office/drawing/2014/main" id="{144B75D9-AA18-8326-D8CA-438E9A1A2B71}"/>
              </a:ext>
            </a:extLst>
          </p:cNvPr>
          <p:cNvSpPr txBox="1">
            <a:spLocks/>
          </p:cNvSpPr>
          <p:nvPr/>
        </p:nvSpPr>
        <p:spPr>
          <a:xfrm>
            <a:off x="8775242" y="2006868"/>
            <a:ext cx="2380438" cy="3806318"/>
          </a:xfrm>
          <a:prstGeom prst="rect">
            <a:avLst/>
          </a:prstGeom>
          <a:solidFill>
            <a:schemeClr val="tx2">
              <a:lumMod val="10000"/>
              <a:lumOff val="90000"/>
            </a:schemeClr>
          </a:solidFill>
        </p:spPr>
        <p:txBody>
          <a:bodyPr vert="horz" lIns="45720" tIns="45720" rIns="45720" bIns="45720" rtlCol="0" anchor="t">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Bahnschrift Light" panose="020B0502040204020203" pitchFamily="34" charset="0"/>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Bahnschrift Light" panose="020B0502040204020203" pitchFamily="34" charset="0"/>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Bahnschrift Light" panose="020B0502040204020203" pitchFamily="34" charset="0"/>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Bahnschrift Light" panose="020B0502040204020203" pitchFamily="34" charset="0"/>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Bahnschrift Light" panose="020B0502040204020203"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latin typeface="Bahnschrift Light"/>
              </a:rPr>
              <a:t>Analysis:</a:t>
            </a:r>
          </a:p>
          <a:p>
            <a:pPr marL="112395" indent="-112395">
              <a:lnSpc>
                <a:spcPct val="120000"/>
              </a:lnSpc>
              <a:buFont typeface="Wingdings" panose="05000000000000000000" pitchFamily="2" charset="2"/>
              <a:buChar char="§"/>
            </a:pPr>
            <a:r>
              <a:rPr lang="en-US" sz="1300" dirty="0"/>
              <a:t>There is a correlation between a country's life expectancy and overall happiness score in all years</a:t>
            </a:r>
          </a:p>
          <a:p>
            <a:pPr marL="112395" indent="-112395">
              <a:lnSpc>
                <a:spcPct val="120000"/>
              </a:lnSpc>
              <a:buFont typeface="Wingdings" panose="05000000000000000000" pitchFamily="2" charset="2"/>
              <a:buChar char="§"/>
            </a:pPr>
            <a:r>
              <a:rPr lang="en-US" sz="1300" dirty="0"/>
              <a:t>Countries with the highest life expectancies also have the highest </a:t>
            </a:r>
          </a:p>
          <a:p>
            <a:pPr marL="112395" indent="-112395">
              <a:lnSpc>
                <a:spcPct val="120000"/>
              </a:lnSpc>
              <a:buClr>
                <a:srgbClr val="E88B33"/>
              </a:buClr>
              <a:buFont typeface="Wingdings" panose="05000000000000000000" pitchFamily="2" charset="2"/>
              <a:buChar char="§"/>
            </a:pPr>
            <a:r>
              <a:rPr lang="en-US" sz="1200" dirty="0">
                <a:latin typeface="Bahnschrift Light"/>
              </a:rPr>
              <a:t>Note: </a:t>
            </a:r>
            <a:r>
              <a:rPr lang="en-US" sz="1200" i="1" dirty="0">
                <a:latin typeface="Bahnschrift Light"/>
              </a:rPr>
              <a:t>WHO worldwide healthy life expectancy benchmark data not available for 2020 &amp; 2021 years. Life expectancy per country is used instead, with similar correlation shown.</a:t>
            </a:r>
            <a:endParaRPr lang="en-US" sz="1300" dirty="0">
              <a:latin typeface="Bahnschrift Light"/>
            </a:endParaRPr>
          </a:p>
          <a:p>
            <a:pPr>
              <a:buClr>
                <a:srgbClr val="E88B33"/>
              </a:buClr>
              <a:buFont typeface="Arial" panose="020F0502020204030204" pitchFamily="34" charset="0"/>
              <a:buChar char="•"/>
            </a:pPr>
            <a:endParaRPr lang="en-US" dirty="0"/>
          </a:p>
          <a:p>
            <a:pPr>
              <a:buClr>
                <a:srgbClr val="E88B33"/>
              </a:buClr>
              <a:buFont typeface="Arial" panose="020F0502020204030204" pitchFamily="34" charset="0"/>
              <a:buChar char="•"/>
            </a:pPr>
            <a:endParaRPr lang="en-US" dirty="0"/>
          </a:p>
          <a:p>
            <a:pPr marL="383540" lvl="1"/>
            <a:endParaRPr lang="en-US" dirty="0"/>
          </a:p>
          <a:p>
            <a:endParaRPr lang="en-US" dirty="0"/>
          </a:p>
        </p:txBody>
      </p:sp>
      <p:pic>
        <p:nvPicPr>
          <p:cNvPr id="15" name="Picture 14">
            <a:extLst>
              <a:ext uri="{FF2B5EF4-FFF2-40B4-BE49-F238E27FC236}">
                <a16:creationId xmlns:a16="http://schemas.microsoft.com/office/drawing/2014/main" id="{496CDD3A-0EA1-5F61-1EC9-04217828A425}"/>
              </a:ext>
            </a:extLst>
          </p:cNvPr>
          <p:cNvPicPr>
            <a:picLocks noChangeAspect="1"/>
          </p:cNvPicPr>
          <p:nvPr/>
        </p:nvPicPr>
        <p:blipFill rotWithShape="1">
          <a:blip r:embed="rId4"/>
          <a:srcRect t="735"/>
          <a:stretch/>
        </p:blipFill>
        <p:spPr>
          <a:xfrm>
            <a:off x="1072068" y="2380438"/>
            <a:ext cx="3497624" cy="2740203"/>
          </a:xfrm>
          <a:prstGeom prst="rect">
            <a:avLst/>
          </a:prstGeom>
        </p:spPr>
      </p:pic>
      <p:pic>
        <p:nvPicPr>
          <p:cNvPr id="19" name="Picture 18">
            <a:extLst>
              <a:ext uri="{FF2B5EF4-FFF2-40B4-BE49-F238E27FC236}">
                <a16:creationId xmlns:a16="http://schemas.microsoft.com/office/drawing/2014/main" id="{8852C03C-093D-5A1F-C5DE-B0CCDBC96A30}"/>
              </a:ext>
            </a:extLst>
          </p:cNvPr>
          <p:cNvPicPr>
            <a:picLocks noChangeAspect="1"/>
          </p:cNvPicPr>
          <p:nvPr/>
        </p:nvPicPr>
        <p:blipFill rotWithShape="1">
          <a:blip r:embed="rId5"/>
          <a:srcRect l="761" t="1693" b="1277"/>
          <a:stretch/>
        </p:blipFill>
        <p:spPr>
          <a:xfrm>
            <a:off x="5023351" y="2396849"/>
            <a:ext cx="3497624" cy="2759848"/>
          </a:xfrm>
          <a:prstGeom prst="rect">
            <a:avLst/>
          </a:prstGeom>
        </p:spPr>
      </p:pic>
      <p:sp>
        <p:nvSpPr>
          <p:cNvPr id="20" name="Rectangle: Rounded Corners 19">
            <a:extLst>
              <a:ext uri="{FF2B5EF4-FFF2-40B4-BE49-F238E27FC236}">
                <a16:creationId xmlns:a16="http://schemas.microsoft.com/office/drawing/2014/main" id="{C860B90D-70CD-BFEC-7FC3-A21572AEF038}"/>
              </a:ext>
            </a:extLst>
          </p:cNvPr>
          <p:cNvSpPr/>
          <p:nvPr/>
        </p:nvSpPr>
        <p:spPr>
          <a:xfrm>
            <a:off x="5084022" y="5453033"/>
            <a:ext cx="3536417" cy="386898"/>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a:latin typeface="Bahnschrift SemiLight" panose="020B0502040204020203" pitchFamily="34" charset="0"/>
              </a:rPr>
              <a:t>R VALUE = 0.5920  | T-TEST 0.0</a:t>
            </a:r>
          </a:p>
        </p:txBody>
      </p:sp>
      <p:sp>
        <p:nvSpPr>
          <p:cNvPr id="21" name="Rectangle: Rounded Corners 20">
            <a:extLst>
              <a:ext uri="{FF2B5EF4-FFF2-40B4-BE49-F238E27FC236}">
                <a16:creationId xmlns:a16="http://schemas.microsoft.com/office/drawing/2014/main" id="{B88629EF-3701-A03E-289F-515559F679B9}"/>
              </a:ext>
            </a:extLst>
          </p:cNvPr>
          <p:cNvSpPr/>
          <p:nvPr/>
        </p:nvSpPr>
        <p:spPr>
          <a:xfrm>
            <a:off x="1095567" y="5476422"/>
            <a:ext cx="3536417" cy="386898"/>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a:latin typeface="Bahnschrift SemiLight" panose="020B0502040204020203" pitchFamily="34" charset="0"/>
              </a:rPr>
              <a:t>R VALUE =0.5397 | T-TEST 0.0</a:t>
            </a:r>
          </a:p>
        </p:txBody>
      </p:sp>
      <p:sp>
        <p:nvSpPr>
          <p:cNvPr id="22" name="TextBox 21">
            <a:extLst>
              <a:ext uri="{FF2B5EF4-FFF2-40B4-BE49-F238E27FC236}">
                <a16:creationId xmlns:a16="http://schemas.microsoft.com/office/drawing/2014/main" id="{DE35D626-382A-8C4F-904C-6D596FB5EA59}"/>
              </a:ext>
            </a:extLst>
          </p:cNvPr>
          <p:cNvSpPr txBox="1"/>
          <p:nvPr/>
        </p:nvSpPr>
        <p:spPr>
          <a:xfrm>
            <a:off x="1180623" y="2089072"/>
            <a:ext cx="2845651" cy="307777"/>
          </a:xfrm>
          <a:prstGeom prst="rect">
            <a:avLst/>
          </a:prstGeom>
          <a:noFill/>
        </p:spPr>
        <p:txBody>
          <a:bodyPr wrap="none" rtlCol="0">
            <a:spAutoFit/>
          </a:bodyPr>
          <a:lstStyle/>
          <a:p>
            <a:r>
              <a:rPr lang="en-US" sz="1400" b="1" dirty="0">
                <a:latin typeface="Bahnschrift" panose="020B0502040204020203" pitchFamily="34" charset="0"/>
              </a:rPr>
              <a:t>Pre &amp; Post-covid 2015-2019, 2022</a:t>
            </a:r>
          </a:p>
        </p:txBody>
      </p:sp>
      <p:sp>
        <p:nvSpPr>
          <p:cNvPr id="23" name="TextBox 22">
            <a:extLst>
              <a:ext uri="{FF2B5EF4-FFF2-40B4-BE49-F238E27FC236}">
                <a16:creationId xmlns:a16="http://schemas.microsoft.com/office/drawing/2014/main" id="{D05A8F97-38EB-89EA-5BD3-AE4408359A16}"/>
              </a:ext>
            </a:extLst>
          </p:cNvPr>
          <p:cNvSpPr txBox="1"/>
          <p:nvPr/>
        </p:nvSpPr>
        <p:spPr>
          <a:xfrm>
            <a:off x="7086784" y="2089072"/>
            <a:ext cx="1487908" cy="307777"/>
          </a:xfrm>
          <a:prstGeom prst="rect">
            <a:avLst/>
          </a:prstGeom>
          <a:noFill/>
        </p:spPr>
        <p:txBody>
          <a:bodyPr wrap="none" rtlCol="0">
            <a:spAutoFit/>
          </a:bodyPr>
          <a:lstStyle/>
          <a:p>
            <a:r>
              <a:rPr lang="en-US" sz="1400" b="1" dirty="0">
                <a:latin typeface="Bahnschrift" panose="020B0502040204020203" pitchFamily="34" charset="0"/>
              </a:rPr>
              <a:t>Covid 2020-2021</a:t>
            </a:r>
          </a:p>
        </p:txBody>
      </p:sp>
      <p:sp>
        <p:nvSpPr>
          <p:cNvPr id="3" name="TextBox 2">
            <a:extLst>
              <a:ext uri="{FF2B5EF4-FFF2-40B4-BE49-F238E27FC236}">
                <a16:creationId xmlns:a16="http://schemas.microsoft.com/office/drawing/2014/main" id="{A3C85E53-AEE0-A04A-E5F9-05C9B982183F}"/>
              </a:ext>
            </a:extLst>
          </p:cNvPr>
          <p:cNvSpPr txBox="1"/>
          <p:nvPr/>
        </p:nvSpPr>
        <p:spPr>
          <a:xfrm>
            <a:off x="5084022" y="5934065"/>
            <a:ext cx="664230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dirty="0">
                <a:solidFill>
                  <a:srgbClr val="404040"/>
                </a:solidFill>
                <a:ea typeface="+mn-lt"/>
                <a:cs typeface="+mn-lt"/>
              </a:rPr>
              <a:t>*</a:t>
            </a:r>
            <a:endParaRPr lang="en-US" sz="1200" i="1" dirty="0">
              <a:solidFill>
                <a:srgbClr val="404040"/>
              </a:solidFill>
            </a:endParaRPr>
          </a:p>
        </p:txBody>
      </p:sp>
    </p:spTree>
    <p:extLst>
      <p:ext uri="{BB962C8B-B14F-4D97-AF65-F5344CB8AC3E}">
        <p14:creationId xmlns:p14="http://schemas.microsoft.com/office/powerpoint/2010/main" val="45203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FD0CE-66BB-383C-8BF1-20C18D596E7B}"/>
              </a:ext>
            </a:extLst>
          </p:cNvPr>
          <p:cNvSpPr>
            <a:spLocks noGrp="1"/>
          </p:cNvSpPr>
          <p:nvPr>
            <p:ph type="title"/>
          </p:nvPr>
        </p:nvSpPr>
        <p:spPr/>
        <p:txBody>
          <a:bodyPr>
            <a:normAutofit/>
          </a:bodyPr>
          <a:lstStyle/>
          <a:p>
            <a:r>
              <a:rPr lang="en-US" sz="4000" dirty="0"/>
              <a:t>GDP correlates to individual </a:t>
            </a:r>
            <a:r>
              <a:rPr lang="en-US" sz="4000"/>
              <a:t>happiness</a:t>
            </a:r>
            <a:endParaRPr lang="en-US" sz="4000" dirty="0"/>
          </a:p>
        </p:txBody>
      </p:sp>
      <p:sp>
        <p:nvSpPr>
          <p:cNvPr id="4" name="Oval 3">
            <a:extLst>
              <a:ext uri="{FF2B5EF4-FFF2-40B4-BE49-F238E27FC236}">
                <a16:creationId xmlns:a16="http://schemas.microsoft.com/office/drawing/2014/main" id="{B2CDFB1D-E433-2444-4BBE-2812BA3A06CC}"/>
              </a:ext>
            </a:extLst>
          </p:cNvPr>
          <p:cNvSpPr/>
          <p:nvPr/>
        </p:nvSpPr>
        <p:spPr>
          <a:xfrm>
            <a:off x="179514" y="1011980"/>
            <a:ext cx="786314" cy="786314"/>
          </a:xfrm>
          <a:prstGeom prst="ellipse">
            <a:avLst/>
          </a:prstGeom>
          <a:solidFill>
            <a:srgbClr val="4C94AC"/>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Statistics with solid fill">
            <a:extLst>
              <a:ext uri="{FF2B5EF4-FFF2-40B4-BE49-F238E27FC236}">
                <a16:creationId xmlns:a16="http://schemas.microsoft.com/office/drawing/2014/main" id="{17B2391E-32D8-ABD5-B493-D188D231F231}"/>
              </a:ext>
            </a:extLst>
          </p:cNvPr>
          <p:cNvSpPr/>
          <p:nvPr/>
        </p:nvSpPr>
        <p:spPr>
          <a:xfrm>
            <a:off x="328471" y="1160937"/>
            <a:ext cx="488400" cy="488400"/>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9" name="Content Placeholder 2">
            <a:extLst>
              <a:ext uri="{FF2B5EF4-FFF2-40B4-BE49-F238E27FC236}">
                <a16:creationId xmlns:a16="http://schemas.microsoft.com/office/drawing/2014/main" id="{F39840F2-27D0-5553-87FF-E8693655F551}"/>
              </a:ext>
            </a:extLst>
          </p:cNvPr>
          <p:cNvSpPr txBox="1">
            <a:spLocks/>
          </p:cNvSpPr>
          <p:nvPr/>
        </p:nvSpPr>
        <p:spPr>
          <a:xfrm>
            <a:off x="8716662" y="2158954"/>
            <a:ext cx="2551564" cy="3680977"/>
          </a:xfrm>
          <a:prstGeom prst="rect">
            <a:avLst/>
          </a:prstGeom>
          <a:solidFill>
            <a:schemeClr val="tx2">
              <a:lumMod val="10000"/>
              <a:lumOff val="90000"/>
            </a:schemeClr>
          </a:solidFill>
        </p:spPr>
        <p:txBody>
          <a:bodyPr vert="horz" lIns="45720" tIns="45720" rIns="45720" bIns="45720" rtlCol="0" anchor="t">
            <a:normAutofit fontScale="850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a:latin typeface="Bahnschrift"/>
              </a:rPr>
              <a:t>Analysis:</a:t>
            </a:r>
          </a:p>
          <a:p>
            <a:pPr marL="112395" indent="-112395">
              <a:lnSpc>
                <a:spcPct val="130000"/>
              </a:lnSpc>
              <a:buFont typeface="Wingdings" panose="05000000000000000000" pitchFamily="2" charset="2"/>
              <a:buChar char="§"/>
            </a:pPr>
            <a:r>
              <a:rPr lang="en-US" sz="1200">
                <a:latin typeface="Bahnschrift Light"/>
              </a:rPr>
              <a:t>For non-covid years</a:t>
            </a:r>
            <a:r>
              <a:rPr lang="en-US" sz="1200" dirty="0">
                <a:latin typeface="Bahnschrift Light"/>
              </a:rPr>
              <a:t>, </a:t>
            </a:r>
            <a:r>
              <a:rPr lang="en-US" sz="1200">
                <a:latin typeface="Bahnschrift Light"/>
              </a:rPr>
              <a:t>a</a:t>
            </a:r>
            <a:r>
              <a:rPr lang="en-US" sz="1200" dirty="0">
                <a:latin typeface="Bahnschrift Light"/>
              </a:rPr>
              <a:t> </a:t>
            </a:r>
            <a:r>
              <a:rPr lang="en-US" sz="1200">
                <a:latin typeface="Bahnschrift Light"/>
              </a:rPr>
              <a:t>1 unit </a:t>
            </a:r>
            <a:r>
              <a:rPr lang="en-US" sz="1200" dirty="0">
                <a:latin typeface="Bahnschrift Light"/>
              </a:rPr>
              <a:t>increase in the country GDP resulted in a 1.86 </a:t>
            </a:r>
            <a:r>
              <a:rPr lang="en-US" sz="1200">
                <a:latin typeface="Bahnschrift Light"/>
              </a:rPr>
              <a:t>unit </a:t>
            </a:r>
            <a:r>
              <a:rPr lang="en-US" sz="1200" dirty="0">
                <a:latin typeface="Bahnschrift Light"/>
              </a:rPr>
              <a:t>increase in happiness score.</a:t>
            </a:r>
          </a:p>
          <a:p>
            <a:pPr marL="112395" indent="-112395">
              <a:lnSpc>
                <a:spcPct val="130000"/>
              </a:lnSpc>
              <a:buFont typeface="Wingdings" panose="05000000000000000000" pitchFamily="2" charset="2"/>
              <a:buChar char="§"/>
            </a:pPr>
            <a:r>
              <a:rPr lang="en-US" sz="1200" dirty="0">
                <a:latin typeface="Bahnschrift Light"/>
              </a:rPr>
              <a:t>During covid</a:t>
            </a:r>
            <a:r>
              <a:rPr lang="en-US" sz="1200">
                <a:latin typeface="Bahnschrift Light"/>
              </a:rPr>
              <a:t> years</a:t>
            </a:r>
            <a:r>
              <a:rPr lang="en-US" sz="1200" dirty="0">
                <a:latin typeface="Bahnschrift Light"/>
              </a:rPr>
              <a:t>, </a:t>
            </a:r>
            <a:r>
              <a:rPr lang="en-US" sz="1200">
                <a:latin typeface="Bahnschrift Light"/>
              </a:rPr>
              <a:t>a 1 unit</a:t>
            </a:r>
            <a:r>
              <a:rPr lang="en-US" sz="1200" dirty="0">
                <a:latin typeface="Bahnschrift Light"/>
              </a:rPr>
              <a:t> increase in the country GDP resulted in a 4.34</a:t>
            </a:r>
            <a:r>
              <a:rPr lang="en-US" sz="1200">
                <a:latin typeface="Bahnschrift Light"/>
              </a:rPr>
              <a:t> unit increase</a:t>
            </a:r>
            <a:r>
              <a:rPr lang="en-US" sz="1200" dirty="0">
                <a:latin typeface="Bahnschrift Light"/>
              </a:rPr>
              <a:t> in happiness score.</a:t>
            </a:r>
          </a:p>
          <a:p>
            <a:pPr marL="112395" indent="-112395">
              <a:lnSpc>
                <a:spcPct val="130000"/>
              </a:lnSpc>
              <a:buFont typeface="Wingdings" panose="05000000000000000000" pitchFamily="2" charset="2"/>
              <a:buChar char="§"/>
            </a:pPr>
            <a:r>
              <a:rPr lang="en-US" sz="1200" dirty="0">
                <a:latin typeface="Bahnschrift Light"/>
              </a:rPr>
              <a:t>Conclusion: GDP had a more significant impact on country happiness</a:t>
            </a:r>
            <a:r>
              <a:rPr lang="en-US" sz="1200">
                <a:latin typeface="Bahnschrift Light"/>
              </a:rPr>
              <a:t> during</a:t>
            </a:r>
            <a:r>
              <a:rPr lang="en-US" sz="1200" dirty="0">
                <a:latin typeface="Bahnschrift Light"/>
              </a:rPr>
              <a:t> the COVID-19 pandemic.</a:t>
            </a:r>
          </a:p>
          <a:p>
            <a:pPr marL="112395" indent="-112395">
              <a:lnSpc>
                <a:spcPct val="130000"/>
              </a:lnSpc>
              <a:buFont typeface="Wingdings" panose="05000000000000000000" pitchFamily="2" charset="2"/>
              <a:buChar char="§"/>
            </a:pPr>
            <a:r>
              <a:rPr lang="en-US" sz="1200" dirty="0">
                <a:latin typeface="Bahnschrift Light"/>
              </a:rPr>
              <a:t>T-test provided p-values near zero so the null hypothesis cannot be rejected at the chosen level of significance.</a:t>
            </a:r>
          </a:p>
          <a:p>
            <a:endParaRPr lang="en-US" sz="1600" dirty="0">
              <a:latin typeface="Bahnschrift"/>
            </a:endParaRPr>
          </a:p>
          <a:p>
            <a:endParaRPr lang="en-US" dirty="0"/>
          </a:p>
          <a:p>
            <a:endParaRPr lang="en-US" dirty="0"/>
          </a:p>
        </p:txBody>
      </p:sp>
      <p:sp>
        <p:nvSpPr>
          <p:cNvPr id="15" name="TextBox 14">
            <a:extLst>
              <a:ext uri="{FF2B5EF4-FFF2-40B4-BE49-F238E27FC236}">
                <a16:creationId xmlns:a16="http://schemas.microsoft.com/office/drawing/2014/main" id="{10B2E593-82FF-A99D-5598-9AA9BF15751C}"/>
              </a:ext>
            </a:extLst>
          </p:cNvPr>
          <p:cNvSpPr txBox="1"/>
          <p:nvPr/>
        </p:nvSpPr>
        <p:spPr>
          <a:xfrm>
            <a:off x="1180623" y="2089072"/>
            <a:ext cx="2845651" cy="307777"/>
          </a:xfrm>
          <a:prstGeom prst="rect">
            <a:avLst/>
          </a:prstGeom>
          <a:noFill/>
        </p:spPr>
        <p:txBody>
          <a:bodyPr wrap="none" rtlCol="0">
            <a:spAutoFit/>
          </a:bodyPr>
          <a:lstStyle/>
          <a:p>
            <a:r>
              <a:rPr lang="en-US" sz="1400" b="1" dirty="0">
                <a:latin typeface="Bahnschrift" panose="020B0502040204020203" pitchFamily="34" charset="0"/>
              </a:rPr>
              <a:t>Pre &amp; Post-covid 2015-2019, 2022</a:t>
            </a:r>
          </a:p>
        </p:txBody>
      </p:sp>
      <p:sp>
        <p:nvSpPr>
          <p:cNvPr id="16" name="TextBox 15">
            <a:extLst>
              <a:ext uri="{FF2B5EF4-FFF2-40B4-BE49-F238E27FC236}">
                <a16:creationId xmlns:a16="http://schemas.microsoft.com/office/drawing/2014/main" id="{1E766158-B7BD-96A2-3FB1-88C616357C06}"/>
              </a:ext>
            </a:extLst>
          </p:cNvPr>
          <p:cNvSpPr txBox="1"/>
          <p:nvPr/>
        </p:nvSpPr>
        <p:spPr>
          <a:xfrm>
            <a:off x="7086784" y="2089072"/>
            <a:ext cx="1487908" cy="307777"/>
          </a:xfrm>
          <a:prstGeom prst="rect">
            <a:avLst/>
          </a:prstGeom>
          <a:noFill/>
        </p:spPr>
        <p:txBody>
          <a:bodyPr wrap="none" rtlCol="0">
            <a:spAutoFit/>
          </a:bodyPr>
          <a:lstStyle/>
          <a:p>
            <a:r>
              <a:rPr lang="en-US" sz="1400" b="1" dirty="0">
                <a:latin typeface="Bahnschrift" panose="020B0502040204020203" pitchFamily="34" charset="0"/>
              </a:rPr>
              <a:t>Covid 2020-2021</a:t>
            </a:r>
          </a:p>
        </p:txBody>
      </p:sp>
      <p:sp>
        <p:nvSpPr>
          <p:cNvPr id="19" name="Rectangle: Rounded Corners 18">
            <a:extLst>
              <a:ext uri="{FF2B5EF4-FFF2-40B4-BE49-F238E27FC236}">
                <a16:creationId xmlns:a16="http://schemas.microsoft.com/office/drawing/2014/main" id="{5048C6E1-7E07-2044-34CA-10EEBF2B3CC3}"/>
              </a:ext>
            </a:extLst>
          </p:cNvPr>
          <p:cNvSpPr/>
          <p:nvPr/>
        </p:nvSpPr>
        <p:spPr>
          <a:xfrm>
            <a:off x="5084022" y="5453033"/>
            <a:ext cx="3536417" cy="386898"/>
          </a:xfrm>
          <a:prstGeom prst="roundRect">
            <a:avLst/>
          </a:prstGeom>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1200" dirty="0">
                <a:latin typeface="Bahnschrift SemiLight"/>
              </a:rPr>
              <a:t>R VALUE = 0.6118 | T-Test = 0.0</a:t>
            </a:r>
          </a:p>
        </p:txBody>
      </p:sp>
      <p:sp>
        <p:nvSpPr>
          <p:cNvPr id="20" name="Rectangle: Rounded Corners 19">
            <a:extLst>
              <a:ext uri="{FF2B5EF4-FFF2-40B4-BE49-F238E27FC236}">
                <a16:creationId xmlns:a16="http://schemas.microsoft.com/office/drawing/2014/main" id="{26616E7E-7191-1760-9BA4-3FBEE1754F74}"/>
              </a:ext>
            </a:extLst>
          </p:cNvPr>
          <p:cNvSpPr/>
          <p:nvPr/>
        </p:nvSpPr>
        <p:spPr>
          <a:xfrm>
            <a:off x="1095567" y="5476422"/>
            <a:ext cx="3536417" cy="386898"/>
          </a:xfrm>
          <a:prstGeom prst="roundRect">
            <a:avLst/>
          </a:prstGeom>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1200" dirty="0">
                <a:latin typeface="Bahnschrift SemiLight"/>
              </a:rPr>
              <a:t>R VALUE = 0.5479 | T-Test = 0.0</a:t>
            </a:r>
          </a:p>
        </p:txBody>
      </p:sp>
      <p:pic>
        <p:nvPicPr>
          <p:cNvPr id="22" name="Picture 21" descr="Chart, scatter chart&#10;&#10;Description automatically generated">
            <a:extLst>
              <a:ext uri="{FF2B5EF4-FFF2-40B4-BE49-F238E27FC236}">
                <a16:creationId xmlns:a16="http://schemas.microsoft.com/office/drawing/2014/main" id="{74875B85-F248-87DD-2293-5FBE1D49655E}"/>
              </a:ext>
            </a:extLst>
          </p:cNvPr>
          <p:cNvPicPr>
            <a:picLocks noChangeAspect="1"/>
          </p:cNvPicPr>
          <p:nvPr/>
        </p:nvPicPr>
        <p:blipFill rotWithShape="1">
          <a:blip r:embed="rId4"/>
          <a:srcRect l="1182" t="7954" r="658"/>
          <a:stretch/>
        </p:blipFill>
        <p:spPr>
          <a:xfrm>
            <a:off x="4883482" y="2389511"/>
            <a:ext cx="3762195" cy="3086911"/>
          </a:xfrm>
          <a:prstGeom prst="rect">
            <a:avLst/>
          </a:prstGeom>
        </p:spPr>
      </p:pic>
      <p:pic>
        <p:nvPicPr>
          <p:cNvPr id="24" name="Picture 23" descr="Chart, scatter chart&#10;&#10;Description automatically generated">
            <a:extLst>
              <a:ext uri="{FF2B5EF4-FFF2-40B4-BE49-F238E27FC236}">
                <a16:creationId xmlns:a16="http://schemas.microsoft.com/office/drawing/2014/main" id="{271E2A9F-FC6B-4061-62D5-3AA5C6087956}"/>
              </a:ext>
            </a:extLst>
          </p:cNvPr>
          <p:cNvPicPr>
            <a:picLocks noChangeAspect="1"/>
          </p:cNvPicPr>
          <p:nvPr/>
        </p:nvPicPr>
        <p:blipFill rotWithShape="1">
          <a:blip r:embed="rId5"/>
          <a:srcRect l="2189" t="7936" r="263" b="947"/>
          <a:stretch/>
        </p:blipFill>
        <p:spPr>
          <a:xfrm>
            <a:off x="918696" y="2389510"/>
            <a:ext cx="3784016" cy="3086911"/>
          </a:xfrm>
          <a:prstGeom prst="rect">
            <a:avLst/>
          </a:prstGeom>
        </p:spPr>
      </p:pic>
    </p:spTree>
    <p:extLst>
      <p:ext uri="{BB962C8B-B14F-4D97-AF65-F5344CB8AC3E}">
        <p14:creationId xmlns:p14="http://schemas.microsoft.com/office/powerpoint/2010/main" val="3408382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609AB-24FB-3E49-4EC5-582FD6447F8B}"/>
              </a:ext>
            </a:extLst>
          </p:cNvPr>
          <p:cNvSpPr>
            <a:spLocks noGrp="1"/>
          </p:cNvSpPr>
          <p:nvPr>
            <p:ph type="title"/>
          </p:nvPr>
        </p:nvSpPr>
        <p:spPr/>
        <p:txBody>
          <a:bodyPr/>
          <a:lstStyle/>
          <a:p>
            <a:r>
              <a:rPr lang="en-US" dirty="0"/>
              <a:t>In Summary</a:t>
            </a:r>
          </a:p>
        </p:txBody>
      </p:sp>
      <p:sp>
        <p:nvSpPr>
          <p:cNvPr id="3" name="Content Placeholder 2">
            <a:extLst>
              <a:ext uri="{FF2B5EF4-FFF2-40B4-BE49-F238E27FC236}">
                <a16:creationId xmlns:a16="http://schemas.microsoft.com/office/drawing/2014/main" id="{874C0A5F-1277-5252-C482-8A343D8C608D}"/>
              </a:ext>
            </a:extLst>
          </p:cNvPr>
          <p:cNvSpPr>
            <a:spLocks noGrp="1"/>
          </p:cNvSpPr>
          <p:nvPr>
            <p:ph idx="1"/>
          </p:nvPr>
        </p:nvSpPr>
        <p:spPr/>
        <p:txBody>
          <a:bodyPr vert="horz" lIns="0" tIns="45720" rIns="0" bIns="45720" rtlCol="0" anchor="t">
            <a:normAutofit fontScale="92500" lnSpcReduction="10000"/>
          </a:bodyPr>
          <a:lstStyle/>
          <a:p>
            <a:r>
              <a:rPr lang="en-US" sz="1200">
                <a:solidFill>
                  <a:srgbClr val="006CAF"/>
                </a:solidFill>
                <a:latin typeface="Bahnschrift SemiBold"/>
              </a:rPr>
              <a:t>Hypothesis #1 (common characteristic by location)</a:t>
            </a:r>
            <a:r>
              <a:rPr lang="en-US" sz="1200">
                <a:solidFill>
                  <a:srgbClr val="1F2328"/>
                </a:solidFill>
                <a:latin typeface="Bahnschrift SemiBold"/>
              </a:rPr>
              <a:t> </a:t>
            </a:r>
            <a:r>
              <a:rPr lang="en-US" sz="1200" dirty="0">
                <a:solidFill>
                  <a:srgbClr val="1F2328"/>
                </a:solidFill>
                <a:latin typeface="Bahnschrift Light"/>
              </a:rPr>
              <a:t>was too broad for the dataset, so we replaced it with the following hypothesis: The COVID-19 Pandemic had an impact on happiness scores. Comparing average annual happiness from 2015 to 2022 showed that the COVID-19 Pandemic did not have an impact on the overall world happiness.</a:t>
            </a:r>
            <a:endParaRPr lang="en-US" dirty="0">
              <a:latin typeface="Bahnschrift Light"/>
            </a:endParaRPr>
          </a:p>
          <a:p>
            <a:r>
              <a:rPr lang="en-US" sz="1200">
                <a:solidFill>
                  <a:srgbClr val="006CAF"/>
                </a:solidFill>
                <a:latin typeface="Bahnschrift SemiBold"/>
              </a:rPr>
              <a:t>Hypothesis #2 (trust in government) </a:t>
            </a:r>
            <a:r>
              <a:rPr lang="en-US" sz="1200" dirty="0">
                <a:solidFill>
                  <a:srgbClr val="1F2328"/>
                </a:solidFill>
                <a:latin typeface="Bahnschrift Light"/>
              </a:rPr>
              <a:t>null hypothesis could not be rejected by statistical analysis. According to the scatter plots, the COVID-19 Pandemic reversed the relationship between citizens trust in government and happiness.</a:t>
            </a:r>
            <a:endParaRPr lang="en-US" dirty="0">
              <a:latin typeface="Bahnschrift Light"/>
            </a:endParaRPr>
          </a:p>
          <a:p>
            <a:r>
              <a:rPr lang="en-US" sz="1200">
                <a:solidFill>
                  <a:srgbClr val="006CAF"/>
                </a:solidFill>
                <a:latin typeface="Bahnschrift SemiBold"/>
              </a:rPr>
              <a:t>Hypothesis #3 (resident freedom) </a:t>
            </a:r>
            <a:r>
              <a:rPr lang="en-US" sz="1200" dirty="0">
                <a:solidFill>
                  <a:srgbClr val="1F2328"/>
                </a:solidFill>
                <a:latin typeface="Bahnschrift Light"/>
              </a:rPr>
              <a:t>null hypothesis could not be rejected by statistical analysis. According to the scatter plots citizens' sense of freedom had a direct relationship with the country's happiness score. The degree of the direct relationship between the two stayed relatively consistent before and after the COVID-19 pandemic.</a:t>
            </a:r>
            <a:endParaRPr lang="en-US" dirty="0">
              <a:latin typeface="Bahnschrift Light"/>
            </a:endParaRPr>
          </a:p>
          <a:p>
            <a:r>
              <a:rPr lang="en-US" sz="1200" dirty="0">
                <a:solidFill>
                  <a:srgbClr val="1F2328"/>
                </a:solidFill>
                <a:latin typeface="Bahnschrift Light"/>
              </a:rPr>
              <a:t>We did not test </a:t>
            </a:r>
            <a:r>
              <a:rPr lang="en-US" sz="1200">
                <a:solidFill>
                  <a:srgbClr val="006CAF"/>
                </a:solidFill>
                <a:latin typeface="Bahnschrift SemiBold"/>
              </a:rPr>
              <a:t>Hypothesis #4 (social support) </a:t>
            </a:r>
            <a:r>
              <a:rPr lang="en-US" sz="1200" dirty="0">
                <a:solidFill>
                  <a:srgbClr val="1F2328"/>
                </a:solidFill>
                <a:latin typeface="Bahnschrift Light"/>
              </a:rPr>
              <a:t>due to inconsistencies in the category of data.</a:t>
            </a:r>
            <a:endParaRPr lang="en-US" dirty="0">
              <a:latin typeface="Bahnschrift Light"/>
            </a:endParaRPr>
          </a:p>
          <a:p>
            <a:r>
              <a:rPr lang="en-US" sz="1200">
                <a:solidFill>
                  <a:srgbClr val="006CAF"/>
                </a:solidFill>
                <a:latin typeface="Bahnschrift SemiBold"/>
              </a:rPr>
              <a:t>Hypothesis #5 (life expectancy) </a:t>
            </a:r>
            <a:r>
              <a:rPr lang="en-US" sz="1200">
                <a:solidFill>
                  <a:srgbClr val="1F2328"/>
                </a:solidFill>
                <a:latin typeface="Bahnschrift Light"/>
              </a:rPr>
              <a:t>null hypothesis could not</a:t>
            </a:r>
            <a:r>
              <a:rPr lang="en-US" sz="1200" dirty="0">
                <a:solidFill>
                  <a:srgbClr val="1F2328"/>
                </a:solidFill>
                <a:latin typeface="Bahnschrift Light"/>
              </a:rPr>
              <a:t> be rejected by statistical analysis. According to the scatter plots life expectancy in each country had a direct relationship with the country's happiness score. The degree of the direct relationship between the two was different before and after the COVID-19 pandemic</a:t>
            </a:r>
            <a:r>
              <a:rPr lang="en-US" sz="1200">
                <a:solidFill>
                  <a:srgbClr val="1F2328"/>
                </a:solidFill>
                <a:latin typeface="Bahnschrift Light"/>
              </a:rPr>
              <a:t>, however, this is likely due to the difference in scale between covid and non-covid years data (actual years vs. Ratio).</a:t>
            </a:r>
            <a:r>
              <a:rPr lang="en-US" sz="1200" dirty="0">
                <a:solidFill>
                  <a:srgbClr val="1F2328"/>
                </a:solidFill>
                <a:latin typeface="Bahnschrift Light"/>
              </a:rPr>
              <a:t> The scatter plots indicate life expectancy more significantly impacted country happiness outside of the COVID-19 pandemic years.</a:t>
            </a:r>
            <a:endParaRPr lang="en-US" dirty="0">
              <a:latin typeface="Bahnschrift Light"/>
            </a:endParaRPr>
          </a:p>
          <a:p>
            <a:r>
              <a:rPr lang="en-US" sz="1200">
                <a:solidFill>
                  <a:srgbClr val="006CAF"/>
                </a:solidFill>
                <a:latin typeface="Bahnschrift SemiBold"/>
              </a:rPr>
              <a:t>Hypothesis #6 (GDP)  </a:t>
            </a:r>
            <a:r>
              <a:rPr lang="en-US" sz="1200">
                <a:solidFill>
                  <a:srgbClr val="1F2328"/>
                </a:solidFill>
                <a:latin typeface="Bahnschrift Light"/>
              </a:rPr>
              <a:t>null hypothesis could</a:t>
            </a:r>
            <a:r>
              <a:rPr lang="en-US" sz="1200" dirty="0">
                <a:solidFill>
                  <a:srgbClr val="1F2328"/>
                </a:solidFill>
                <a:latin typeface="Bahnschrift Light"/>
              </a:rPr>
              <a:t> not be rejected by statistical analysis. According to the scatter plots GDP had a direct relationship with the country's happiness score. The degree of the direct relationship between the two was different before and after the COVID-19 pandemic. The scatter plots indicate GDP more significantly impacted country happiness during COVID-19 pandemic years.</a:t>
            </a:r>
            <a:endParaRPr lang="en-US" dirty="0">
              <a:latin typeface="Bahnschrift Light"/>
            </a:endParaRPr>
          </a:p>
          <a:p>
            <a:endParaRPr lang="en-US" dirty="0"/>
          </a:p>
        </p:txBody>
      </p:sp>
    </p:spTree>
    <p:extLst>
      <p:ext uri="{BB962C8B-B14F-4D97-AF65-F5344CB8AC3E}">
        <p14:creationId xmlns:p14="http://schemas.microsoft.com/office/powerpoint/2010/main" val="1023195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DB47-35A6-806F-CCF0-BF91C303DCC8}"/>
              </a:ext>
            </a:extLst>
          </p:cNvPr>
          <p:cNvSpPr>
            <a:spLocks noGrp="1"/>
          </p:cNvSpPr>
          <p:nvPr>
            <p:ph type="title"/>
          </p:nvPr>
        </p:nvSpPr>
        <p:spPr/>
        <p:txBody>
          <a:bodyPr/>
          <a:lstStyle/>
          <a:p>
            <a:r>
              <a:rPr lang="en-US"/>
              <a:t>And the winner is...</a:t>
            </a:r>
          </a:p>
        </p:txBody>
      </p:sp>
      <p:sp>
        <p:nvSpPr>
          <p:cNvPr id="3" name="Content Placeholder 2">
            <a:extLst>
              <a:ext uri="{FF2B5EF4-FFF2-40B4-BE49-F238E27FC236}">
                <a16:creationId xmlns:a16="http://schemas.microsoft.com/office/drawing/2014/main" id="{F5D042A8-293B-E2D6-E475-C5D7CD0C7D25}"/>
              </a:ext>
            </a:extLst>
          </p:cNvPr>
          <p:cNvSpPr>
            <a:spLocks noGrp="1"/>
          </p:cNvSpPr>
          <p:nvPr>
            <p:ph idx="1"/>
          </p:nvPr>
        </p:nvSpPr>
        <p:spPr>
          <a:xfrm>
            <a:off x="1097280" y="1962287"/>
            <a:ext cx="5605077" cy="3760891"/>
          </a:xfrm>
        </p:spPr>
        <p:txBody>
          <a:bodyPr vert="horz" lIns="0" tIns="45720" rIns="0" bIns="45720" rtlCol="0" anchor="t">
            <a:normAutofit/>
          </a:bodyPr>
          <a:lstStyle/>
          <a:p>
            <a:r>
              <a:rPr lang="en-US" sz="1800" b="1" dirty="0">
                <a:latin typeface="Bahnschrift" panose="020B0502040204020203" pitchFamily="34" charset="0"/>
              </a:rPr>
              <a:t>FINLAND!!!!!! </a:t>
            </a:r>
            <a:r>
              <a:rPr lang="en-US" sz="1800" dirty="0">
                <a:latin typeface="Bahnschrift" panose="020B0502040204020203" pitchFamily="34" charset="0"/>
              </a:rPr>
              <a:t>(4 years running as #1 happiness score)</a:t>
            </a:r>
          </a:p>
          <a:p>
            <a:endParaRPr lang="en-US" sz="2800" b="1" dirty="0">
              <a:solidFill>
                <a:srgbClr val="7030A0"/>
              </a:solidFill>
              <a:latin typeface="Bahnschrift Light"/>
            </a:endParaRPr>
          </a:p>
          <a:p>
            <a:endParaRPr lang="en-US" sz="2800" b="1" dirty="0">
              <a:solidFill>
                <a:srgbClr val="7030A0"/>
              </a:solidFill>
              <a:latin typeface="Bahnschrift Light"/>
            </a:endParaRPr>
          </a:p>
          <a:p>
            <a:endParaRPr lang="en-US" sz="2800" b="1" dirty="0">
              <a:solidFill>
                <a:srgbClr val="7030A0"/>
              </a:solidFill>
              <a:latin typeface="Bahnschrift Light"/>
            </a:endParaRPr>
          </a:p>
          <a:p>
            <a:endParaRPr lang="en-US" sz="2800" b="1" dirty="0">
              <a:solidFill>
                <a:srgbClr val="7030A0"/>
              </a:solidFill>
              <a:latin typeface="Bahnschrift Light"/>
            </a:endParaRPr>
          </a:p>
          <a:p>
            <a:endParaRPr lang="en-US" sz="2800" b="1" dirty="0">
              <a:solidFill>
                <a:srgbClr val="7030A0"/>
              </a:solidFill>
              <a:latin typeface="Bahnschrift Light"/>
            </a:endParaRPr>
          </a:p>
        </p:txBody>
      </p:sp>
      <p:sp>
        <p:nvSpPr>
          <p:cNvPr id="4" name="AutoShape 2">
            <a:extLst>
              <a:ext uri="{FF2B5EF4-FFF2-40B4-BE49-F238E27FC236}">
                <a16:creationId xmlns:a16="http://schemas.microsoft.com/office/drawing/2014/main" id="{FB554849-66DD-F00F-9ACD-17A26F193A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Map&#10;&#10;Description automatically generated">
            <a:extLst>
              <a:ext uri="{FF2B5EF4-FFF2-40B4-BE49-F238E27FC236}">
                <a16:creationId xmlns:a16="http://schemas.microsoft.com/office/drawing/2014/main" id="{D83CFB82-35F3-987D-5DD3-F32AA2991E0E}"/>
              </a:ext>
            </a:extLst>
          </p:cNvPr>
          <p:cNvPicPr>
            <a:picLocks noChangeAspect="1"/>
          </p:cNvPicPr>
          <p:nvPr/>
        </p:nvPicPr>
        <p:blipFill>
          <a:blip r:embed="rId2"/>
          <a:stretch>
            <a:fillRect/>
          </a:stretch>
        </p:blipFill>
        <p:spPr>
          <a:xfrm>
            <a:off x="8060681" y="2023354"/>
            <a:ext cx="2496227" cy="3283390"/>
          </a:xfrm>
          <a:prstGeom prst="rect">
            <a:avLst/>
          </a:prstGeom>
          <a:ln>
            <a:noFill/>
          </a:ln>
          <a:effectLst>
            <a:outerShdw blurRad="190500" algn="tl" rotWithShape="0">
              <a:srgbClr val="000000">
                <a:alpha val="70000"/>
              </a:srgbClr>
            </a:outerShdw>
          </a:effectLst>
        </p:spPr>
      </p:pic>
      <p:pic>
        <p:nvPicPr>
          <p:cNvPr id="8" name="Picture 7" descr="Icon&#10;&#10;Description automatically generated">
            <a:extLst>
              <a:ext uri="{FF2B5EF4-FFF2-40B4-BE49-F238E27FC236}">
                <a16:creationId xmlns:a16="http://schemas.microsoft.com/office/drawing/2014/main" id="{36A3BEBF-ABFC-1635-43DE-B92D24646820}"/>
              </a:ext>
            </a:extLst>
          </p:cNvPr>
          <p:cNvPicPr>
            <a:picLocks noChangeAspect="1"/>
          </p:cNvPicPr>
          <p:nvPr/>
        </p:nvPicPr>
        <p:blipFill>
          <a:blip r:embed="rId3"/>
          <a:stretch>
            <a:fillRect/>
          </a:stretch>
        </p:blipFill>
        <p:spPr>
          <a:xfrm>
            <a:off x="8060681" y="113589"/>
            <a:ext cx="2499861" cy="1665923"/>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6532E83D-1170-BEAA-ACCC-678198A089B4}"/>
              </a:ext>
            </a:extLst>
          </p:cNvPr>
          <p:cNvSpPr txBox="1"/>
          <p:nvPr/>
        </p:nvSpPr>
        <p:spPr>
          <a:xfrm>
            <a:off x="1173803" y="2505807"/>
            <a:ext cx="2823959" cy="3059736"/>
          </a:xfrm>
          <a:prstGeom prst="rect">
            <a:avLst/>
          </a:prstGeom>
          <a:ln>
            <a:solidFill>
              <a:srgbClr val="006CAF"/>
            </a:solidFill>
          </a:ln>
        </p:spPr>
        <p:style>
          <a:lnRef idx="2">
            <a:schemeClr val="accent5"/>
          </a:lnRef>
          <a:fillRef idx="1">
            <a:schemeClr val="lt1"/>
          </a:fillRef>
          <a:effectRef idx="0">
            <a:schemeClr val="accent5"/>
          </a:effectRef>
          <a:fontRef idx="minor">
            <a:schemeClr val="dk1"/>
          </a:fontRef>
        </p:style>
        <p:txBody>
          <a:bodyPr wrap="square">
            <a:noAutofit/>
          </a:bodyPr>
          <a:lstStyle/>
          <a:p>
            <a:r>
              <a:rPr lang="en-US" sz="1400" b="0" i="0" dirty="0">
                <a:solidFill>
                  <a:srgbClr val="363636"/>
                </a:solidFill>
                <a:effectLst/>
                <a:latin typeface="Amasis MT Pro Light" panose="020B0604020202020204" pitchFamily="18" charset="0"/>
                <a:cs typeface="Times New Roman" panose="02020603050405020304" pitchFamily="18" charset="0"/>
              </a:rPr>
              <a:t>“Finns derive satisfaction from leading sustainable lives and perceive financial success as being able to identify and meet basic needs, </a:t>
            </a:r>
            <a:r>
              <a:rPr lang="en-US" sz="1400" b="0" i="0" dirty="0" err="1">
                <a:solidFill>
                  <a:srgbClr val="363636"/>
                </a:solidFill>
                <a:effectLst/>
                <a:latin typeface="Amasis MT Pro Light" panose="020B0604020202020204" pitchFamily="18" charset="0"/>
                <a:cs typeface="Times New Roman" panose="02020603050405020304" pitchFamily="18" charset="0"/>
              </a:rPr>
              <a:t>Arto</a:t>
            </a:r>
            <a:r>
              <a:rPr lang="en-US" sz="1400" b="0" i="0" dirty="0">
                <a:solidFill>
                  <a:srgbClr val="363636"/>
                </a:solidFill>
                <a:effectLst/>
                <a:latin typeface="Amasis MT Pro Light" panose="020B0604020202020204" pitchFamily="18" charset="0"/>
                <a:cs typeface="Times New Roman" panose="02020603050405020304" pitchFamily="18" charset="0"/>
              </a:rPr>
              <a:t> O. Salonen, a professor at the University of Eastern Finland who has researched well-being in Finnish society, explained. </a:t>
            </a:r>
          </a:p>
          <a:p>
            <a:endParaRPr lang="en-US" sz="1400" dirty="0">
              <a:solidFill>
                <a:srgbClr val="363636"/>
              </a:solidFill>
              <a:latin typeface="Amasis MT Pro Light" panose="020B0604020202020204" pitchFamily="18" charset="0"/>
              <a:cs typeface="Times New Roman" panose="02020603050405020304" pitchFamily="18" charset="0"/>
            </a:endParaRPr>
          </a:p>
          <a:p>
            <a:r>
              <a:rPr lang="en-US" sz="1400" b="0" i="0" dirty="0">
                <a:solidFill>
                  <a:srgbClr val="363636"/>
                </a:solidFill>
                <a:effectLst/>
                <a:latin typeface="Amasis MT Pro Light" panose="020B0604020202020204" pitchFamily="18" charset="0"/>
                <a:cs typeface="Times New Roman" panose="02020603050405020304" pitchFamily="18" charset="0"/>
              </a:rPr>
              <a:t>‘In other words,’ he wrote in an email, ‘when you know what is enough, you are happy.’”</a:t>
            </a:r>
            <a:endParaRPr lang="en-US" sz="1400" dirty="0">
              <a:latin typeface="Amasis MT Pro Light" panose="020B06040202020202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43F9E378-581A-B4E7-EEA2-136883BDE38C}"/>
              </a:ext>
            </a:extLst>
          </p:cNvPr>
          <p:cNvSpPr txBox="1"/>
          <p:nvPr/>
        </p:nvSpPr>
        <p:spPr>
          <a:xfrm>
            <a:off x="7992894" y="5391835"/>
            <a:ext cx="4199106" cy="923330"/>
          </a:xfrm>
          <a:prstGeom prst="rect">
            <a:avLst/>
          </a:prstGeom>
          <a:noFill/>
        </p:spPr>
        <p:txBody>
          <a:bodyPr wrap="square">
            <a:spAutoFit/>
          </a:bodyPr>
          <a:lstStyle/>
          <a:p>
            <a:r>
              <a:rPr lang="en-US" sz="1800" b="1" dirty="0">
                <a:solidFill>
                  <a:srgbClr val="7030A0"/>
                </a:solidFill>
                <a:latin typeface="Bahnschrift Light"/>
              </a:rPr>
              <a:t>Fun fact!</a:t>
            </a:r>
            <a:r>
              <a:rPr lang="en-US" sz="1800" dirty="0">
                <a:latin typeface="Bahnschrift Light"/>
              </a:rPr>
              <a:t> Finland leads the list of countries by far with 53.2 heavy metal bands per 100,000 residents. </a:t>
            </a:r>
            <a:r>
              <a:rPr lang="en-US" sz="1800" dirty="0">
                <a:latin typeface="Bahnschrift Light"/>
                <a:hlinkClick r:id="rId4"/>
              </a:rPr>
              <a:t>Source</a:t>
            </a:r>
            <a:endParaRPr lang="en-US" sz="1800" dirty="0"/>
          </a:p>
        </p:txBody>
      </p:sp>
      <p:sp>
        <p:nvSpPr>
          <p:cNvPr id="14" name="TextBox 13">
            <a:extLst>
              <a:ext uri="{FF2B5EF4-FFF2-40B4-BE49-F238E27FC236}">
                <a16:creationId xmlns:a16="http://schemas.microsoft.com/office/drawing/2014/main" id="{CE8044E5-66FC-AE66-82BE-CE8BCD420B44}"/>
              </a:ext>
            </a:extLst>
          </p:cNvPr>
          <p:cNvSpPr txBox="1"/>
          <p:nvPr/>
        </p:nvSpPr>
        <p:spPr>
          <a:xfrm>
            <a:off x="4080960" y="3613476"/>
            <a:ext cx="2550251" cy="400110"/>
          </a:xfrm>
          <a:prstGeom prst="rect">
            <a:avLst/>
          </a:prstGeom>
          <a:noFill/>
        </p:spPr>
        <p:txBody>
          <a:bodyPr wrap="square">
            <a:spAutoFit/>
          </a:bodyPr>
          <a:lstStyle/>
          <a:p>
            <a:pPr algn="l" fontAlgn="base"/>
            <a:r>
              <a:rPr lang="en-US" sz="1000" b="1" i="0" dirty="0">
                <a:solidFill>
                  <a:srgbClr val="333333"/>
                </a:solidFill>
                <a:effectLst/>
                <a:latin typeface="Bahnschrift" panose="020B0502040204020203" pitchFamily="34" charset="0"/>
              </a:rPr>
              <a:t>By Penelope Colston</a:t>
            </a:r>
          </a:p>
          <a:p>
            <a:pPr algn="l" fontAlgn="base"/>
            <a:r>
              <a:rPr lang="en-US" sz="1000" b="0" i="0" dirty="0">
                <a:solidFill>
                  <a:srgbClr val="333333"/>
                </a:solidFill>
                <a:effectLst/>
                <a:latin typeface="Bahnschrift" panose="020B0502040204020203" pitchFamily="34" charset="0"/>
              </a:rPr>
              <a:t>Published April 1, 2023</a:t>
            </a:r>
          </a:p>
        </p:txBody>
      </p:sp>
      <p:sp>
        <p:nvSpPr>
          <p:cNvPr id="16" name="TextBox 15">
            <a:extLst>
              <a:ext uri="{FF2B5EF4-FFF2-40B4-BE49-F238E27FC236}">
                <a16:creationId xmlns:a16="http://schemas.microsoft.com/office/drawing/2014/main" id="{F9423FDA-843D-02C2-45D2-05AB0708D4FE}"/>
              </a:ext>
            </a:extLst>
          </p:cNvPr>
          <p:cNvSpPr txBox="1"/>
          <p:nvPr/>
        </p:nvSpPr>
        <p:spPr>
          <a:xfrm>
            <a:off x="4074285" y="2764960"/>
            <a:ext cx="2918298" cy="923330"/>
          </a:xfrm>
          <a:prstGeom prst="rect">
            <a:avLst/>
          </a:prstGeom>
          <a:noFill/>
        </p:spPr>
        <p:txBody>
          <a:bodyPr wrap="square">
            <a:spAutoFit/>
          </a:bodyPr>
          <a:lstStyle/>
          <a:p>
            <a:pPr fontAlgn="base"/>
            <a:r>
              <a:rPr lang="en-US" b="0" i="0" dirty="0">
                <a:solidFill>
                  <a:srgbClr val="121212"/>
                </a:solidFill>
                <a:effectLst/>
                <a:latin typeface="Bahnschrift SemiBold" panose="020B0502040204020203" pitchFamily="34" charset="0"/>
              </a:rPr>
              <a:t>The Finnish Secret to Happiness? Knowing When You Have Enough.</a:t>
            </a:r>
          </a:p>
        </p:txBody>
      </p:sp>
      <p:pic>
        <p:nvPicPr>
          <p:cNvPr id="18" name="Picture 17">
            <a:extLst>
              <a:ext uri="{FF2B5EF4-FFF2-40B4-BE49-F238E27FC236}">
                <a16:creationId xmlns:a16="http://schemas.microsoft.com/office/drawing/2014/main" id="{FF05DB42-6661-A598-384F-CFC6A4CAECC8}"/>
              </a:ext>
            </a:extLst>
          </p:cNvPr>
          <p:cNvPicPr>
            <a:picLocks noChangeAspect="1"/>
          </p:cNvPicPr>
          <p:nvPr/>
        </p:nvPicPr>
        <p:blipFill>
          <a:blip r:embed="rId5"/>
          <a:stretch>
            <a:fillRect/>
          </a:stretch>
        </p:blipFill>
        <p:spPr>
          <a:xfrm>
            <a:off x="4085607" y="2482461"/>
            <a:ext cx="2009790" cy="361953"/>
          </a:xfrm>
          <a:prstGeom prst="rect">
            <a:avLst/>
          </a:prstGeom>
        </p:spPr>
      </p:pic>
      <p:pic>
        <p:nvPicPr>
          <p:cNvPr id="2052" name="Picture 4" descr="Two teenagers stand on a gray indoor badminton court, holding rackets in front of their faces. The girl, at left, wears a black shirt, a black skirt and white sneakers with lime green laces, and her racket’s handle is pink. The boy, at left, wears a black shirt with blue stripes, black shorts and black sneakers, and his racket’s handle is white.">
            <a:extLst>
              <a:ext uri="{FF2B5EF4-FFF2-40B4-BE49-F238E27FC236}">
                <a16:creationId xmlns:a16="http://schemas.microsoft.com/office/drawing/2014/main" id="{8448E631-3AC8-7101-790F-22A55BB90B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790" t="11820" r="19480" b="26383"/>
          <a:stretch/>
        </p:blipFill>
        <p:spPr bwMode="auto">
          <a:xfrm>
            <a:off x="4100922" y="4006669"/>
            <a:ext cx="1260327" cy="15519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 group of men posing for a photo&#10;&#10;Description automatically generated">
            <a:extLst>
              <a:ext uri="{FF2B5EF4-FFF2-40B4-BE49-F238E27FC236}">
                <a16:creationId xmlns:a16="http://schemas.microsoft.com/office/drawing/2014/main" id="{1568BB22-55CD-AA38-E6A3-463C0547C805}"/>
              </a:ext>
            </a:extLst>
          </p:cNvPr>
          <p:cNvPicPr>
            <a:picLocks noChangeAspect="1"/>
          </p:cNvPicPr>
          <p:nvPr/>
        </p:nvPicPr>
        <p:blipFill>
          <a:blip r:embed="rId7"/>
          <a:stretch>
            <a:fillRect/>
          </a:stretch>
        </p:blipFill>
        <p:spPr>
          <a:xfrm>
            <a:off x="7230564" y="2499399"/>
            <a:ext cx="4171389" cy="23577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7556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08DDA-8EBF-D524-1076-921F80FE2840}"/>
              </a:ext>
            </a:extLst>
          </p:cNvPr>
          <p:cNvSpPr>
            <a:spLocks noGrp="1"/>
          </p:cNvSpPr>
          <p:nvPr>
            <p:ph type="title"/>
          </p:nvPr>
        </p:nvSpPr>
        <p:spPr/>
        <p:txBody>
          <a:bodyPr/>
          <a:lstStyle/>
          <a:p>
            <a:br>
              <a:rPr lang="en-US" dirty="0"/>
            </a:br>
            <a:r>
              <a:rPr lang="en-US" dirty="0"/>
              <a:t>Our Team</a:t>
            </a:r>
          </a:p>
        </p:txBody>
      </p:sp>
      <p:sp>
        <p:nvSpPr>
          <p:cNvPr id="3" name="Content Placeholder 2">
            <a:extLst>
              <a:ext uri="{FF2B5EF4-FFF2-40B4-BE49-F238E27FC236}">
                <a16:creationId xmlns:a16="http://schemas.microsoft.com/office/drawing/2014/main" id="{3816E1F4-EF1C-5608-D5B6-F6F55F0AD14C}"/>
              </a:ext>
            </a:extLst>
          </p:cNvPr>
          <p:cNvSpPr>
            <a:spLocks noGrp="1"/>
          </p:cNvSpPr>
          <p:nvPr>
            <p:ph idx="1"/>
          </p:nvPr>
        </p:nvSpPr>
        <p:spPr/>
        <p:txBody>
          <a:bodyPr vert="horz" lIns="0" tIns="45720" rIns="0" bIns="45720" rtlCol="0" anchor="t">
            <a:normAutofit/>
          </a:bodyPr>
          <a:lstStyle/>
          <a:p>
            <a:r>
              <a:rPr lang="en-US">
                <a:latin typeface="Bahnschrift Light"/>
              </a:rPr>
              <a:t>Peter Ferguson</a:t>
            </a:r>
          </a:p>
          <a:p>
            <a:r>
              <a:rPr lang="en-US">
                <a:latin typeface="Bahnschrift Light"/>
              </a:rPr>
              <a:t>Jessica Ferraro</a:t>
            </a:r>
          </a:p>
          <a:p>
            <a:r>
              <a:rPr lang="en-US">
                <a:latin typeface="Bahnschrift Light"/>
              </a:rPr>
              <a:t>Dave Freiberg</a:t>
            </a:r>
          </a:p>
          <a:p>
            <a:r>
              <a:rPr lang="en-US">
                <a:latin typeface="Bahnschrift Light"/>
              </a:rPr>
              <a:t>Nate Martinez</a:t>
            </a:r>
          </a:p>
          <a:p>
            <a:r>
              <a:rPr lang="en-US">
                <a:latin typeface="Bahnschrift Light"/>
              </a:rPr>
              <a:t>Kelsey Richards</a:t>
            </a:r>
          </a:p>
          <a:p>
            <a:endParaRPr lang="en-US">
              <a:latin typeface="Bahnschrift Light"/>
            </a:endParaRPr>
          </a:p>
          <a:p>
            <a:r>
              <a:rPr lang="en-US" sz="1200">
                <a:latin typeface="Bahnschrift Light"/>
              </a:rPr>
              <a:t>(ft. Pharrell)</a:t>
            </a:r>
            <a:endParaRPr lang="en-US" sz="1200"/>
          </a:p>
          <a:p>
            <a:endParaRPr lang="en-US" dirty="0"/>
          </a:p>
        </p:txBody>
      </p:sp>
      <p:pic>
        <p:nvPicPr>
          <p:cNvPr id="4" name="Online Media 5" title="Pharrell Williams - Happy (Video)">
            <a:hlinkClick r:id="" action="ppaction://media"/>
            <a:extLst>
              <a:ext uri="{FF2B5EF4-FFF2-40B4-BE49-F238E27FC236}">
                <a16:creationId xmlns:a16="http://schemas.microsoft.com/office/drawing/2014/main" id="{9AF790EB-111E-030D-BF7D-DA08CEC9E9DF}"/>
              </a:ext>
            </a:extLst>
          </p:cNvPr>
          <p:cNvPicPr>
            <a:picLocks noRot="1" noChangeAspect="1"/>
          </p:cNvPicPr>
          <p:nvPr>
            <a:videoFile r:link="rId1"/>
          </p:nvPr>
        </p:nvPicPr>
        <p:blipFill>
          <a:blip r:embed="rId3"/>
          <a:stretch>
            <a:fillRect/>
          </a:stretch>
        </p:blipFill>
        <p:spPr>
          <a:xfrm>
            <a:off x="3997093" y="2051879"/>
            <a:ext cx="7158587" cy="4044601"/>
          </a:xfrm>
          <a:prstGeom prst="rect">
            <a:avLst/>
          </a:prstGeom>
        </p:spPr>
      </p:pic>
    </p:spTree>
    <p:extLst>
      <p:ext uri="{BB962C8B-B14F-4D97-AF65-F5344CB8AC3E}">
        <p14:creationId xmlns:p14="http://schemas.microsoft.com/office/powerpoint/2010/main" val="328119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a:t>Our Approach</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1004980130"/>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22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C24C1-5536-4A1C-9D43-ACC65A0502DC}"/>
              </a:ext>
            </a:extLst>
          </p:cNvPr>
          <p:cNvSpPr>
            <a:spLocks noGrp="1"/>
          </p:cNvSpPr>
          <p:nvPr>
            <p:ph type="title"/>
          </p:nvPr>
        </p:nvSpPr>
        <p:spPr/>
        <p:txBody>
          <a:bodyPr/>
          <a:lstStyle/>
          <a:p>
            <a:r>
              <a:rPr lang="en-US" dirty="0"/>
              <a:t>Data source and historical</a:t>
            </a:r>
          </a:p>
        </p:txBody>
      </p:sp>
      <p:sp>
        <p:nvSpPr>
          <p:cNvPr id="3" name="Content Placeholder 2">
            <a:extLst>
              <a:ext uri="{FF2B5EF4-FFF2-40B4-BE49-F238E27FC236}">
                <a16:creationId xmlns:a16="http://schemas.microsoft.com/office/drawing/2014/main" id="{16A897D4-DD2C-9A5D-D762-88D55EA00327}"/>
              </a:ext>
            </a:extLst>
          </p:cNvPr>
          <p:cNvSpPr>
            <a:spLocks noGrp="1"/>
          </p:cNvSpPr>
          <p:nvPr>
            <p:ph idx="1"/>
          </p:nvPr>
        </p:nvSpPr>
        <p:spPr>
          <a:xfrm>
            <a:off x="819425" y="2079126"/>
            <a:ext cx="3207162" cy="3760891"/>
          </a:xfrm>
          <a:solidFill>
            <a:schemeClr val="tx2">
              <a:lumMod val="10000"/>
              <a:lumOff val="90000"/>
            </a:schemeClr>
          </a:solidFill>
        </p:spPr>
        <p:txBody>
          <a:bodyPr lIns="45720" rIns="45720">
            <a:normAutofit/>
          </a:bodyPr>
          <a:lstStyle/>
          <a:p>
            <a:r>
              <a:rPr lang="en-US" sz="1600" b="1" dirty="0">
                <a:latin typeface="Bahnschrift" panose="020B0502040204020203" pitchFamily="34" charset="0"/>
              </a:rPr>
              <a:t>SOURCE</a:t>
            </a:r>
            <a:r>
              <a:rPr lang="en-US" sz="1600" b="1" dirty="0"/>
              <a:t>: </a:t>
            </a:r>
            <a:br>
              <a:rPr lang="en-US" sz="1600" b="1" dirty="0"/>
            </a:br>
            <a:r>
              <a:rPr lang="en-US" sz="1200" dirty="0"/>
              <a:t>World Happiness Report*</a:t>
            </a:r>
            <a:br>
              <a:rPr lang="en-US" sz="1200" dirty="0"/>
            </a:br>
            <a:r>
              <a:rPr lang="en-US" sz="1200" dirty="0"/>
              <a:t>The World Happiness report ranks 155 countries by their happiness levels, was released at the United Nations at an event celebrating International Day of Happiness on March 20th. The report continues to gain global recognition as governments, organizations and civil society increasingly use happiness indicators to inform their policy-making decisions. </a:t>
            </a:r>
            <a:endParaRPr lang="en-US" sz="1500" dirty="0"/>
          </a:p>
          <a:p>
            <a:r>
              <a:rPr lang="en-US" sz="1200" dirty="0"/>
              <a:t>*Foundational data is from the Gallup World Poll</a:t>
            </a:r>
            <a:r>
              <a:rPr lang="en-US" sz="1600" dirty="0"/>
              <a:t>.</a:t>
            </a:r>
          </a:p>
        </p:txBody>
      </p:sp>
      <p:sp>
        <p:nvSpPr>
          <p:cNvPr id="4" name="Oval 3">
            <a:extLst>
              <a:ext uri="{FF2B5EF4-FFF2-40B4-BE49-F238E27FC236}">
                <a16:creationId xmlns:a16="http://schemas.microsoft.com/office/drawing/2014/main" id="{049025C0-AFA8-20A5-A29E-4B7AD04B1B00}"/>
              </a:ext>
            </a:extLst>
          </p:cNvPr>
          <p:cNvSpPr/>
          <p:nvPr/>
        </p:nvSpPr>
        <p:spPr>
          <a:xfrm>
            <a:off x="178086" y="988381"/>
            <a:ext cx="858234" cy="858234"/>
          </a:xfrm>
          <a:prstGeom prst="ellipse">
            <a:avLst/>
          </a:prstGeom>
          <a:solidFill>
            <a:srgbClr val="ED583E"/>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5" name="Rectangle 4" descr="Zipper with solid fill">
            <a:extLst>
              <a:ext uri="{FF2B5EF4-FFF2-40B4-BE49-F238E27FC236}">
                <a16:creationId xmlns:a16="http://schemas.microsoft.com/office/drawing/2014/main" id="{D41EE73C-5F87-B400-3CD7-2589CA626867}"/>
              </a:ext>
            </a:extLst>
          </p:cNvPr>
          <p:cNvSpPr/>
          <p:nvPr/>
        </p:nvSpPr>
        <p:spPr>
          <a:xfrm>
            <a:off x="360988" y="1171283"/>
            <a:ext cx="492429" cy="49242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7" name="Content Placeholder 2">
            <a:extLst>
              <a:ext uri="{FF2B5EF4-FFF2-40B4-BE49-F238E27FC236}">
                <a16:creationId xmlns:a16="http://schemas.microsoft.com/office/drawing/2014/main" id="{70BDE4D7-4879-6407-8780-3139FEE00CD1}"/>
              </a:ext>
            </a:extLst>
          </p:cNvPr>
          <p:cNvSpPr txBox="1">
            <a:spLocks/>
          </p:cNvSpPr>
          <p:nvPr/>
        </p:nvSpPr>
        <p:spPr>
          <a:xfrm>
            <a:off x="4177896" y="2079126"/>
            <a:ext cx="1853916" cy="3760891"/>
          </a:xfrm>
          <a:prstGeom prst="rect">
            <a:avLst/>
          </a:prstGeom>
          <a:solidFill>
            <a:schemeClr val="tx2">
              <a:lumMod val="10000"/>
              <a:lumOff val="90000"/>
            </a:schemeClr>
          </a:solidFill>
        </p:spPr>
        <p:txBody>
          <a:bodyPr vert="horz" lIns="45720" tIns="45720" rIns="45720" bIns="45720" rtlCol="0">
            <a:normAutofit fontScale="850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latin typeface="Bahnschrift" panose="020B0502040204020203" pitchFamily="34" charset="0"/>
              </a:rPr>
              <a:t>DATA SET: </a:t>
            </a:r>
          </a:p>
          <a:p>
            <a:r>
              <a:rPr lang="en-US" sz="1600" dirty="0">
                <a:latin typeface="Bahnschrift Light" panose="020B0502040204020203" pitchFamily="34" charset="0"/>
              </a:rPr>
              <a:t>2015 – 2022</a:t>
            </a:r>
          </a:p>
          <a:p>
            <a:r>
              <a:rPr lang="en-US" sz="1600" b="1" dirty="0">
                <a:latin typeface="Bahnschrift" panose="020B0502040204020203" pitchFamily="34" charset="0"/>
              </a:rPr>
              <a:t>FIELDS:</a:t>
            </a:r>
          </a:p>
          <a:p>
            <a:pPr marL="228600" indent="-228600">
              <a:lnSpc>
                <a:spcPts val="500"/>
              </a:lnSpc>
              <a:buFont typeface="Speak Pro" panose="020B0504020101020102" pitchFamily="34" charset="0"/>
              <a:buChar char="&gt;"/>
            </a:pPr>
            <a:r>
              <a:rPr lang="en-US" sz="1400" dirty="0">
                <a:latin typeface="Bahnschrift Light" panose="020B0502040204020203" pitchFamily="34" charset="0"/>
              </a:rPr>
              <a:t>Country</a:t>
            </a:r>
          </a:p>
          <a:p>
            <a:pPr marL="228600" indent="-228600">
              <a:lnSpc>
                <a:spcPts val="500"/>
              </a:lnSpc>
              <a:buFont typeface="Speak Pro" panose="020B0504020101020102" pitchFamily="34" charset="0"/>
              <a:buChar char="&gt;"/>
            </a:pPr>
            <a:r>
              <a:rPr lang="en-US" sz="1400" dirty="0">
                <a:latin typeface="Bahnschrift Light" panose="020B0502040204020203" pitchFamily="34" charset="0"/>
              </a:rPr>
              <a:t>Region</a:t>
            </a:r>
          </a:p>
          <a:p>
            <a:pPr marL="228600" indent="-228600">
              <a:lnSpc>
                <a:spcPts val="500"/>
              </a:lnSpc>
              <a:buFont typeface="Speak Pro" panose="020B0504020101020102" pitchFamily="34" charset="0"/>
              <a:buChar char="&gt;"/>
            </a:pPr>
            <a:r>
              <a:rPr lang="en-US" sz="1400" dirty="0">
                <a:latin typeface="Bahnschrift Light" panose="020B0502040204020203" pitchFamily="34" charset="0"/>
              </a:rPr>
              <a:t>Happiness Rank</a:t>
            </a:r>
          </a:p>
          <a:p>
            <a:pPr marL="228600" indent="-228600">
              <a:lnSpc>
                <a:spcPts val="500"/>
              </a:lnSpc>
              <a:buFont typeface="Speak Pro" panose="020B0504020101020102" pitchFamily="34" charset="0"/>
              <a:buChar char="&gt;"/>
            </a:pPr>
            <a:r>
              <a:rPr lang="en-US" sz="1400" dirty="0">
                <a:latin typeface="Bahnschrift Light" panose="020B0502040204020203" pitchFamily="34" charset="0"/>
              </a:rPr>
              <a:t>Happiness Score</a:t>
            </a:r>
          </a:p>
          <a:p>
            <a:pPr marL="228600" indent="-228600">
              <a:lnSpc>
                <a:spcPts val="500"/>
              </a:lnSpc>
              <a:buFont typeface="Speak Pro" panose="020B0504020101020102" pitchFamily="34" charset="0"/>
              <a:buChar char="&gt;"/>
            </a:pPr>
            <a:r>
              <a:rPr lang="en-US" sz="1400" dirty="0">
                <a:latin typeface="Bahnschrift Light" panose="020B0502040204020203" pitchFamily="34" charset="0"/>
              </a:rPr>
              <a:t>GDP</a:t>
            </a:r>
          </a:p>
          <a:p>
            <a:pPr marL="228600" indent="-228600">
              <a:lnSpc>
                <a:spcPts val="500"/>
              </a:lnSpc>
              <a:buFont typeface="Speak Pro" panose="020B0504020101020102" pitchFamily="34" charset="0"/>
              <a:buChar char="&gt;"/>
            </a:pPr>
            <a:r>
              <a:rPr lang="en-US" sz="1400" dirty="0">
                <a:latin typeface="Bahnschrift Light" panose="020B0502040204020203" pitchFamily="34" charset="0"/>
              </a:rPr>
              <a:t>Family</a:t>
            </a:r>
          </a:p>
          <a:p>
            <a:pPr marL="228600" indent="-228600">
              <a:lnSpc>
                <a:spcPts val="500"/>
              </a:lnSpc>
              <a:buFont typeface="Speak Pro" panose="020B0504020101020102" pitchFamily="34" charset="0"/>
              <a:buChar char="&gt;"/>
            </a:pPr>
            <a:r>
              <a:rPr lang="en-US" sz="1400" dirty="0">
                <a:latin typeface="Bahnschrift Light" panose="020B0502040204020203" pitchFamily="34" charset="0"/>
              </a:rPr>
              <a:t>Life Expectancy</a:t>
            </a:r>
          </a:p>
          <a:p>
            <a:pPr marL="228600" indent="-228600">
              <a:lnSpc>
                <a:spcPts val="500"/>
              </a:lnSpc>
              <a:buFont typeface="Speak Pro" panose="020B0504020101020102" pitchFamily="34" charset="0"/>
              <a:buChar char="&gt;"/>
            </a:pPr>
            <a:r>
              <a:rPr lang="en-US" sz="1400" dirty="0">
                <a:latin typeface="Bahnschrift Light" panose="020B0502040204020203" pitchFamily="34" charset="0"/>
              </a:rPr>
              <a:t>Freedom</a:t>
            </a:r>
          </a:p>
          <a:p>
            <a:pPr marL="228600" indent="-228600">
              <a:lnSpc>
                <a:spcPts val="500"/>
              </a:lnSpc>
              <a:buFont typeface="Speak Pro" panose="020B0504020101020102" pitchFamily="34" charset="0"/>
              <a:buChar char="&gt;"/>
            </a:pPr>
            <a:r>
              <a:rPr lang="en-US" sz="1400" dirty="0">
                <a:latin typeface="Bahnschrift Light" panose="020B0502040204020203" pitchFamily="34" charset="0"/>
              </a:rPr>
              <a:t>Trust in Gov</a:t>
            </a:r>
          </a:p>
          <a:p>
            <a:pPr marL="228600" indent="-228600">
              <a:lnSpc>
                <a:spcPts val="500"/>
              </a:lnSpc>
              <a:buFont typeface="Speak Pro" panose="020B0504020101020102" pitchFamily="34" charset="0"/>
              <a:buChar char="&gt;"/>
            </a:pPr>
            <a:r>
              <a:rPr lang="en-US" sz="1400" dirty="0">
                <a:latin typeface="Bahnschrift Light" panose="020B0502040204020203" pitchFamily="34" charset="0"/>
              </a:rPr>
              <a:t>Generosity</a:t>
            </a:r>
          </a:p>
          <a:p>
            <a:pPr marL="228600" indent="-228600">
              <a:lnSpc>
                <a:spcPts val="500"/>
              </a:lnSpc>
              <a:buFont typeface="Speak Pro" panose="020B0504020101020102" pitchFamily="34" charset="0"/>
              <a:buChar char="&gt;"/>
            </a:pPr>
            <a:r>
              <a:rPr lang="en-US" sz="1400" dirty="0">
                <a:latin typeface="Bahnschrift Light" panose="020B0502040204020203" pitchFamily="34" charset="0"/>
              </a:rPr>
              <a:t>Dystopia Residual </a:t>
            </a:r>
          </a:p>
          <a:p>
            <a:endParaRPr lang="en-US" sz="1600" b="1" dirty="0"/>
          </a:p>
        </p:txBody>
      </p:sp>
      <p:sp>
        <p:nvSpPr>
          <p:cNvPr id="8" name="Content Placeholder 2">
            <a:extLst>
              <a:ext uri="{FF2B5EF4-FFF2-40B4-BE49-F238E27FC236}">
                <a16:creationId xmlns:a16="http://schemas.microsoft.com/office/drawing/2014/main" id="{A1BF8F13-9F3E-FD74-BDB0-96DBCDA57C53}"/>
              </a:ext>
            </a:extLst>
          </p:cNvPr>
          <p:cNvSpPr txBox="1">
            <a:spLocks/>
          </p:cNvSpPr>
          <p:nvPr/>
        </p:nvSpPr>
        <p:spPr>
          <a:xfrm>
            <a:off x="8747936" y="2079126"/>
            <a:ext cx="2715430" cy="3760891"/>
          </a:xfrm>
          <a:prstGeom prst="rect">
            <a:avLst/>
          </a:prstGeom>
          <a:solidFill>
            <a:schemeClr val="tx2">
              <a:lumMod val="10000"/>
              <a:lumOff val="90000"/>
            </a:schemeClr>
          </a:solidFill>
        </p:spPr>
        <p:txBody>
          <a:bodyPr vert="horz" lIns="45720" tIns="45720" rIns="45720" bIns="45720" rtlCol="0" anchor="t">
            <a:normAutofit fontScale="925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latin typeface="Bahnschrift"/>
              </a:rPr>
              <a:t>LIMITATIONS: </a:t>
            </a:r>
            <a:endParaRPr lang="en-US" sz="1600" b="1" dirty="0">
              <a:latin typeface="Bahnschrift" panose="020B0502040204020203" pitchFamily="34" charset="0"/>
            </a:endParaRPr>
          </a:p>
          <a:p>
            <a:pPr marL="342900" indent="-261620">
              <a:buFont typeface="Courier New" panose="02070309020205020404" pitchFamily="49" charset="0"/>
              <a:buChar char="o"/>
            </a:pPr>
            <a:r>
              <a:rPr lang="en-US" sz="1000" dirty="0">
                <a:latin typeface="Bahnschrift Light"/>
              </a:rPr>
              <a:t>Survey is a snapshot in time as opposed to repeated questions over a period</a:t>
            </a:r>
          </a:p>
          <a:p>
            <a:pPr marL="342900" indent="-261620">
              <a:buFont typeface="Courier New" panose="02070309020205020404" pitchFamily="49" charset="0"/>
              <a:buChar char="o"/>
            </a:pPr>
            <a:r>
              <a:rPr lang="en-US" sz="1000" dirty="0">
                <a:latin typeface="Bahnschrift Light"/>
              </a:rPr>
              <a:t>Some data fields (e.g. 'Social Support') we not consistently collected every year</a:t>
            </a:r>
          </a:p>
          <a:p>
            <a:pPr marL="342900" indent="-261620">
              <a:buFont typeface="Courier New" panose="02070309020205020404" pitchFamily="49" charset="0"/>
              <a:buChar char="o"/>
            </a:pPr>
            <a:r>
              <a:rPr lang="en-US" sz="1000" dirty="0">
                <a:latin typeface="Bahnschrift Light"/>
              </a:rPr>
              <a:t>Sample sizes are small - only 1,000 respondents per country</a:t>
            </a:r>
            <a:endParaRPr lang="en-US" sz="1000" dirty="0">
              <a:latin typeface="Bahnschrift Light" panose="020B0502040204020203" pitchFamily="34" charset="0"/>
            </a:endParaRPr>
          </a:p>
          <a:p>
            <a:pPr marL="342900" indent="-261620">
              <a:buFont typeface="Courier New" panose="02070309020205020404" pitchFamily="49" charset="0"/>
              <a:buChar char="o"/>
            </a:pPr>
            <a:r>
              <a:rPr lang="en-US" sz="1000" dirty="0">
                <a:latin typeface="Bahnschrift Light"/>
              </a:rPr>
              <a:t>“Happiness” may have different meanings from culture-to-culture.</a:t>
            </a:r>
          </a:p>
          <a:p>
            <a:pPr marL="342900" indent="-261620">
              <a:buFont typeface="Courier New" panose="02070309020205020404" pitchFamily="49" charset="0"/>
              <a:buChar char="o"/>
            </a:pPr>
            <a:r>
              <a:rPr lang="en-US" sz="1000" dirty="0">
                <a:latin typeface="Bahnschrift Light"/>
              </a:rPr>
              <a:t>Breaking our COVID years (’20&amp; ’21) helped our analysis</a:t>
            </a:r>
            <a:r>
              <a:rPr lang="en-US" sz="1000">
                <a:latin typeface="Bahnschrift Light"/>
              </a:rPr>
              <a:t> by</a:t>
            </a:r>
            <a:r>
              <a:rPr lang="en-US" sz="1000" dirty="0">
                <a:latin typeface="Bahnschrift Light"/>
              </a:rPr>
              <a:t> </a:t>
            </a:r>
            <a:r>
              <a:rPr lang="en-US" sz="1000">
                <a:latin typeface="Bahnschrift Light"/>
              </a:rPr>
              <a:t>making</a:t>
            </a:r>
            <a:r>
              <a:rPr lang="en-US" sz="1000" dirty="0">
                <a:latin typeface="Bahnschrift Light"/>
              </a:rPr>
              <a:t> both sample sizes smaller.</a:t>
            </a:r>
          </a:p>
          <a:p>
            <a:pPr marL="342900" indent="-261620">
              <a:buFont typeface="Courier New" panose="02070309020205020404" pitchFamily="49" charset="0"/>
              <a:buChar char="o"/>
            </a:pPr>
            <a:r>
              <a:rPr lang="en-US" sz="1000">
                <a:latin typeface="Bahnschrift Light"/>
              </a:rPr>
              <a:t>Further analysis would be needed to determine if countries were consistently participating in the survey throughout all years</a:t>
            </a:r>
            <a:endParaRPr lang="en-US" sz="1000" err="1">
              <a:latin typeface="Bahnschrift Light" panose="020B0502040204020203" pitchFamily="34" charset="0"/>
            </a:endParaRPr>
          </a:p>
          <a:p>
            <a:pPr marL="342900" indent="-261620">
              <a:buFont typeface="Courier New" panose="02070309020205020404" pitchFamily="49" charset="0"/>
              <a:buChar char="o"/>
            </a:pPr>
            <a:endParaRPr lang="en-US" sz="1000" dirty="0">
              <a:latin typeface="Bahnschrift Light" panose="020B0502040204020203" pitchFamily="34" charset="0"/>
            </a:endParaRPr>
          </a:p>
          <a:p>
            <a:pPr marL="342900" indent="-261620">
              <a:buFont typeface="Courier New" panose="02070309020205020404" pitchFamily="49" charset="0"/>
              <a:buChar char="o"/>
            </a:pPr>
            <a:endParaRPr lang="en-US" sz="1000">
              <a:latin typeface="Bahnschrift Light" panose="020B0502040204020203" pitchFamily="34" charset="0"/>
            </a:endParaRPr>
          </a:p>
          <a:p>
            <a:endParaRPr lang="en-US" sz="1600" b="1"/>
          </a:p>
        </p:txBody>
      </p:sp>
      <p:sp>
        <p:nvSpPr>
          <p:cNvPr id="6" name="Content Placeholder 2">
            <a:extLst>
              <a:ext uri="{FF2B5EF4-FFF2-40B4-BE49-F238E27FC236}">
                <a16:creationId xmlns:a16="http://schemas.microsoft.com/office/drawing/2014/main" id="{89251DFC-3388-2A61-CD40-C0AF496AA6F3}"/>
              </a:ext>
            </a:extLst>
          </p:cNvPr>
          <p:cNvSpPr txBox="1">
            <a:spLocks/>
          </p:cNvSpPr>
          <p:nvPr/>
        </p:nvSpPr>
        <p:spPr>
          <a:xfrm>
            <a:off x="6137356" y="2079126"/>
            <a:ext cx="2475009" cy="3760891"/>
          </a:xfrm>
          <a:prstGeom prst="rect">
            <a:avLst/>
          </a:prstGeom>
          <a:solidFill>
            <a:schemeClr val="tx2">
              <a:lumMod val="10000"/>
              <a:lumOff val="90000"/>
            </a:schemeClr>
          </a:solidFill>
        </p:spPr>
        <p:txBody>
          <a:bodyPr vert="horz" lIns="45720" tIns="45720" rIns="4572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dirty="0">
                <a:latin typeface="Bahnschrift" panose="020B0502040204020203" pitchFamily="34" charset="0"/>
              </a:rPr>
              <a:t>DEV BRANCHES: </a:t>
            </a:r>
          </a:p>
          <a:p>
            <a:endParaRPr lang="en-US" sz="1600" b="1" dirty="0"/>
          </a:p>
        </p:txBody>
      </p:sp>
      <p:cxnSp>
        <p:nvCxnSpPr>
          <p:cNvPr id="10" name="Straight Connector 9">
            <a:extLst>
              <a:ext uri="{FF2B5EF4-FFF2-40B4-BE49-F238E27FC236}">
                <a16:creationId xmlns:a16="http://schemas.microsoft.com/office/drawing/2014/main" id="{9E2A971F-FFF5-93E8-9D86-5DB819FBB757}"/>
              </a:ext>
            </a:extLst>
          </p:cNvPr>
          <p:cNvCxnSpPr>
            <a:cxnSpLocks/>
          </p:cNvCxnSpPr>
          <p:nvPr/>
        </p:nvCxnSpPr>
        <p:spPr>
          <a:xfrm>
            <a:off x="8327725" y="2555740"/>
            <a:ext cx="0" cy="2992037"/>
          </a:xfrm>
          <a:prstGeom prst="line">
            <a:avLst/>
          </a:prstGeom>
          <a:ln>
            <a:solidFill>
              <a:schemeClr val="accent6">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B226778-BAC9-45C9-4596-1991EB7BAE3A}"/>
              </a:ext>
            </a:extLst>
          </p:cNvPr>
          <p:cNvCxnSpPr>
            <a:cxnSpLocks/>
          </p:cNvCxnSpPr>
          <p:nvPr/>
        </p:nvCxnSpPr>
        <p:spPr>
          <a:xfrm>
            <a:off x="8004270" y="2555740"/>
            <a:ext cx="0" cy="2992037"/>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1D7891D-84AD-CF22-31D0-85ECB154BB94}"/>
              </a:ext>
            </a:extLst>
          </p:cNvPr>
          <p:cNvCxnSpPr>
            <a:cxnSpLocks/>
          </p:cNvCxnSpPr>
          <p:nvPr/>
        </p:nvCxnSpPr>
        <p:spPr>
          <a:xfrm>
            <a:off x="6387000" y="2603708"/>
            <a:ext cx="0" cy="2944069"/>
          </a:xfrm>
          <a:prstGeom prst="line">
            <a:avLst/>
          </a:prstGeom>
          <a:ln>
            <a:solidFill>
              <a:schemeClr val="accent3">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558BF4-E8CB-0EFD-9A07-2136DB2B65F1}"/>
              </a:ext>
            </a:extLst>
          </p:cNvPr>
          <p:cNvCxnSpPr>
            <a:cxnSpLocks/>
          </p:cNvCxnSpPr>
          <p:nvPr/>
        </p:nvCxnSpPr>
        <p:spPr>
          <a:xfrm>
            <a:off x="6710454" y="3022535"/>
            <a:ext cx="0" cy="2525242"/>
          </a:xfrm>
          <a:prstGeom prst="line">
            <a:avLst/>
          </a:prstGeom>
          <a:ln>
            <a:solidFill>
              <a:srgbClr val="7030A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8E5C9F3-1BD2-2601-8FBB-FF46DCD9CC44}"/>
              </a:ext>
            </a:extLst>
          </p:cNvPr>
          <p:cNvCxnSpPr>
            <a:cxnSpLocks/>
          </p:cNvCxnSpPr>
          <p:nvPr/>
        </p:nvCxnSpPr>
        <p:spPr>
          <a:xfrm>
            <a:off x="7033908" y="3449153"/>
            <a:ext cx="0" cy="2098624"/>
          </a:xfrm>
          <a:prstGeom prst="line">
            <a:avLst/>
          </a:prstGeom>
          <a:ln>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058B766-291C-936C-C957-AF9268C58F49}"/>
              </a:ext>
            </a:extLst>
          </p:cNvPr>
          <p:cNvCxnSpPr>
            <a:cxnSpLocks/>
          </p:cNvCxnSpPr>
          <p:nvPr/>
        </p:nvCxnSpPr>
        <p:spPr>
          <a:xfrm>
            <a:off x="7357362" y="3838897"/>
            <a:ext cx="0" cy="1708880"/>
          </a:xfrm>
          <a:prstGeom prst="line">
            <a:avLst/>
          </a:prstGeom>
          <a:ln>
            <a:solidFill>
              <a:schemeClr val="accent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849490A-4693-4829-54E7-C4848DFDAA6A}"/>
              </a:ext>
            </a:extLst>
          </p:cNvPr>
          <p:cNvSpPr txBox="1"/>
          <p:nvPr/>
        </p:nvSpPr>
        <p:spPr>
          <a:xfrm rot="5400000">
            <a:off x="7730047" y="5010586"/>
            <a:ext cx="748923" cy="246221"/>
          </a:xfrm>
          <a:prstGeom prst="rect">
            <a:avLst/>
          </a:prstGeom>
          <a:noFill/>
        </p:spPr>
        <p:txBody>
          <a:bodyPr wrap="none" lIns="91440" tIns="45720" rIns="91440" bIns="45720" rtlCol="0" anchor="t">
            <a:spAutoFit/>
          </a:bodyPr>
          <a:lstStyle/>
          <a:p>
            <a:r>
              <a:rPr lang="en-US" sz="1000">
                <a:latin typeface="Consolas"/>
              </a:rPr>
              <a:t>analysis</a:t>
            </a:r>
            <a:endParaRPr lang="en-US" sz="1000" dirty="0">
              <a:latin typeface="Consolas" panose="020B0609020204030204" pitchFamily="49" charset="0"/>
            </a:endParaRPr>
          </a:p>
        </p:txBody>
      </p:sp>
      <p:sp>
        <p:nvSpPr>
          <p:cNvPr id="22" name="TextBox 21">
            <a:extLst>
              <a:ext uri="{FF2B5EF4-FFF2-40B4-BE49-F238E27FC236}">
                <a16:creationId xmlns:a16="http://schemas.microsoft.com/office/drawing/2014/main" id="{D6E2AC81-5511-493F-70A6-78E93F85FAA0}"/>
              </a:ext>
            </a:extLst>
          </p:cNvPr>
          <p:cNvSpPr txBox="1"/>
          <p:nvPr/>
        </p:nvSpPr>
        <p:spPr>
          <a:xfrm rot="5400000">
            <a:off x="8172776" y="2666027"/>
            <a:ext cx="466794" cy="246221"/>
          </a:xfrm>
          <a:prstGeom prst="rect">
            <a:avLst/>
          </a:prstGeom>
          <a:noFill/>
        </p:spPr>
        <p:txBody>
          <a:bodyPr wrap="none" rtlCol="0">
            <a:spAutoFit/>
          </a:bodyPr>
          <a:lstStyle/>
          <a:p>
            <a:r>
              <a:rPr lang="en-US" sz="1000" dirty="0">
                <a:latin typeface="Consolas" panose="020B0609020204030204" pitchFamily="49" charset="0"/>
              </a:rPr>
              <a:t>main</a:t>
            </a:r>
          </a:p>
        </p:txBody>
      </p:sp>
      <p:cxnSp>
        <p:nvCxnSpPr>
          <p:cNvPr id="27" name="Straight Connector 26">
            <a:extLst>
              <a:ext uri="{FF2B5EF4-FFF2-40B4-BE49-F238E27FC236}">
                <a16:creationId xmlns:a16="http://schemas.microsoft.com/office/drawing/2014/main" id="{78CB3F11-685D-8915-8583-85785B1FCA46}"/>
              </a:ext>
            </a:extLst>
          </p:cNvPr>
          <p:cNvCxnSpPr>
            <a:cxnSpLocks/>
          </p:cNvCxnSpPr>
          <p:nvPr/>
        </p:nvCxnSpPr>
        <p:spPr>
          <a:xfrm>
            <a:off x="7680816" y="4255624"/>
            <a:ext cx="0" cy="1292153"/>
          </a:xfrm>
          <a:prstGeom prst="line">
            <a:avLst/>
          </a:prstGeom>
          <a:ln>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78D3E67-ACB5-C693-6D0F-796AE55703B1}"/>
              </a:ext>
            </a:extLst>
          </p:cNvPr>
          <p:cNvSpPr txBox="1"/>
          <p:nvPr/>
        </p:nvSpPr>
        <p:spPr>
          <a:xfrm rot="5400000">
            <a:off x="6207013" y="5216064"/>
            <a:ext cx="537327" cy="246221"/>
          </a:xfrm>
          <a:prstGeom prst="rect">
            <a:avLst/>
          </a:prstGeom>
          <a:noFill/>
        </p:spPr>
        <p:txBody>
          <a:bodyPr wrap="none" rtlCol="0">
            <a:spAutoFit/>
          </a:bodyPr>
          <a:lstStyle/>
          <a:p>
            <a:r>
              <a:rPr lang="en-US" sz="1000" dirty="0">
                <a:latin typeface="Consolas" panose="020B0609020204030204" pitchFamily="49" charset="0"/>
              </a:rPr>
              <a:t>peter</a:t>
            </a:r>
          </a:p>
        </p:txBody>
      </p:sp>
      <p:sp>
        <p:nvSpPr>
          <p:cNvPr id="40" name="TextBox 39">
            <a:extLst>
              <a:ext uri="{FF2B5EF4-FFF2-40B4-BE49-F238E27FC236}">
                <a16:creationId xmlns:a16="http://schemas.microsoft.com/office/drawing/2014/main" id="{F3CFB328-B045-7310-B447-C2615A2FFE2D}"/>
              </a:ext>
            </a:extLst>
          </p:cNvPr>
          <p:cNvSpPr txBox="1"/>
          <p:nvPr/>
        </p:nvSpPr>
        <p:spPr>
          <a:xfrm rot="5400000">
            <a:off x="6468825" y="5145532"/>
            <a:ext cx="678391" cy="246221"/>
          </a:xfrm>
          <a:prstGeom prst="rect">
            <a:avLst/>
          </a:prstGeom>
          <a:noFill/>
        </p:spPr>
        <p:txBody>
          <a:bodyPr wrap="none" rtlCol="0">
            <a:spAutoFit/>
          </a:bodyPr>
          <a:lstStyle/>
          <a:p>
            <a:r>
              <a:rPr lang="en-US" sz="1000" dirty="0">
                <a:latin typeface="Consolas" panose="020B0609020204030204" pitchFamily="49" charset="0"/>
              </a:rPr>
              <a:t>jessica</a:t>
            </a:r>
          </a:p>
        </p:txBody>
      </p:sp>
      <p:sp>
        <p:nvSpPr>
          <p:cNvPr id="41" name="TextBox 40">
            <a:extLst>
              <a:ext uri="{FF2B5EF4-FFF2-40B4-BE49-F238E27FC236}">
                <a16:creationId xmlns:a16="http://schemas.microsoft.com/office/drawing/2014/main" id="{CD79452B-8BE0-4F92-E68E-D571B5E43F69}"/>
              </a:ext>
            </a:extLst>
          </p:cNvPr>
          <p:cNvSpPr txBox="1"/>
          <p:nvPr/>
        </p:nvSpPr>
        <p:spPr>
          <a:xfrm rot="5400000">
            <a:off x="6897564" y="5251330"/>
            <a:ext cx="466794" cy="246221"/>
          </a:xfrm>
          <a:prstGeom prst="rect">
            <a:avLst/>
          </a:prstGeom>
          <a:noFill/>
        </p:spPr>
        <p:txBody>
          <a:bodyPr wrap="none" rtlCol="0">
            <a:spAutoFit/>
          </a:bodyPr>
          <a:lstStyle/>
          <a:p>
            <a:r>
              <a:rPr lang="en-US" sz="1000" dirty="0">
                <a:latin typeface="Consolas" panose="020B0609020204030204" pitchFamily="49" charset="0"/>
              </a:rPr>
              <a:t>dave</a:t>
            </a:r>
          </a:p>
        </p:txBody>
      </p:sp>
      <p:sp>
        <p:nvSpPr>
          <p:cNvPr id="42" name="TextBox 41">
            <a:extLst>
              <a:ext uri="{FF2B5EF4-FFF2-40B4-BE49-F238E27FC236}">
                <a16:creationId xmlns:a16="http://schemas.microsoft.com/office/drawing/2014/main" id="{E326B42D-A71D-FEEF-A868-6AD025DA277D}"/>
              </a:ext>
            </a:extLst>
          </p:cNvPr>
          <p:cNvSpPr txBox="1"/>
          <p:nvPr/>
        </p:nvSpPr>
        <p:spPr>
          <a:xfrm rot="5400000">
            <a:off x="7221017" y="5251330"/>
            <a:ext cx="466794" cy="246221"/>
          </a:xfrm>
          <a:prstGeom prst="rect">
            <a:avLst/>
          </a:prstGeom>
          <a:noFill/>
        </p:spPr>
        <p:txBody>
          <a:bodyPr wrap="none" rtlCol="0">
            <a:spAutoFit/>
          </a:bodyPr>
          <a:lstStyle/>
          <a:p>
            <a:r>
              <a:rPr lang="en-US" sz="1000" dirty="0">
                <a:latin typeface="Consolas" panose="020B0609020204030204" pitchFamily="49" charset="0"/>
              </a:rPr>
              <a:t>nate</a:t>
            </a:r>
          </a:p>
        </p:txBody>
      </p:sp>
      <p:sp>
        <p:nvSpPr>
          <p:cNvPr id="43" name="TextBox 42">
            <a:extLst>
              <a:ext uri="{FF2B5EF4-FFF2-40B4-BE49-F238E27FC236}">
                <a16:creationId xmlns:a16="http://schemas.microsoft.com/office/drawing/2014/main" id="{C84066F2-5DCB-65D9-A71C-DD2B00EA265A}"/>
              </a:ext>
            </a:extLst>
          </p:cNvPr>
          <p:cNvSpPr txBox="1"/>
          <p:nvPr/>
        </p:nvSpPr>
        <p:spPr>
          <a:xfrm rot="5400000">
            <a:off x="7479162" y="5180798"/>
            <a:ext cx="607859" cy="246221"/>
          </a:xfrm>
          <a:prstGeom prst="rect">
            <a:avLst/>
          </a:prstGeom>
          <a:noFill/>
        </p:spPr>
        <p:txBody>
          <a:bodyPr wrap="none" rtlCol="0">
            <a:spAutoFit/>
          </a:bodyPr>
          <a:lstStyle/>
          <a:p>
            <a:r>
              <a:rPr lang="en-US" sz="1000" dirty="0">
                <a:latin typeface="Consolas" panose="020B0609020204030204" pitchFamily="49" charset="0"/>
              </a:rPr>
              <a:t>kelsey</a:t>
            </a:r>
          </a:p>
        </p:txBody>
      </p:sp>
      <p:sp>
        <p:nvSpPr>
          <p:cNvPr id="54" name="Freeform: Shape 53">
            <a:extLst>
              <a:ext uri="{FF2B5EF4-FFF2-40B4-BE49-F238E27FC236}">
                <a16:creationId xmlns:a16="http://schemas.microsoft.com/office/drawing/2014/main" id="{DF5B9608-A1BD-5F82-AE47-C60087C76377}"/>
              </a:ext>
            </a:extLst>
          </p:cNvPr>
          <p:cNvSpPr/>
          <p:nvPr/>
        </p:nvSpPr>
        <p:spPr>
          <a:xfrm>
            <a:off x="6386235" y="2669664"/>
            <a:ext cx="1614276" cy="418749"/>
          </a:xfrm>
          <a:custGeom>
            <a:avLst/>
            <a:gdLst>
              <a:gd name="connsiteX0" fmla="*/ 88879 w 1756363"/>
              <a:gd name="connsiteY0" fmla="*/ 0 h 317791"/>
              <a:gd name="connsiteX1" fmla="*/ 160832 w 1756363"/>
              <a:gd name="connsiteY1" fmla="*/ 56962 h 317791"/>
              <a:gd name="connsiteX2" fmla="*/ 1563911 w 1756363"/>
              <a:gd name="connsiteY2" fmla="*/ 68954 h 317791"/>
              <a:gd name="connsiteX3" fmla="*/ 1593892 w 1756363"/>
              <a:gd name="connsiteY3" fmla="*/ 188876 h 317791"/>
              <a:gd name="connsiteX4" fmla="*/ 166828 w 1756363"/>
              <a:gd name="connsiteY4" fmla="*/ 209862 h 317791"/>
              <a:gd name="connsiteX5" fmla="*/ 97873 w 1756363"/>
              <a:gd name="connsiteY5" fmla="*/ 317791 h 317791"/>
              <a:gd name="connsiteX0" fmla="*/ 83975 w 1730011"/>
              <a:gd name="connsiteY0" fmla="*/ 0 h 317791"/>
              <a:gd name="connsiteX1" fmla="*/ 539676 w 1730011"/>
              <a:gd name="connsiteY1" fmla="*/ 68954 h 317791"/>
              <a:gd name="connsiteX2" fmla="*/ 1559007 w 1730011"/>
              <a:gd name="connsiteY2" fmla="*/ 68954 h 317791"/>
              <a:gd name="connsiteX3" fmla="*/ 1588988 w 1730011"/>
              <a:gd name="connsiteY3" fmla="*/ 188876 h 317791"/>
              <a:gd name="connsiteX4" fmla="*/ 161924 w 1730011"/>
              <a:gd name="connsiteY4" fmla="*/ 209862 h 317791"/>
              <a:gd name="connsiteX5" fmla="*/ 92969 w 1730011"/>
              <a:gd name="connsiteY5" fmla="*/ 317791 h 317791"/>
              <a:gd name="connsiteX0" fmla="*/ 15476 w 1641675"/>
              <a:gd name="connsiteY0" fmla="*/ 0 h 317791"/>
              <a:gd name="connsiteX1" fmla="*/ 471177 w 1641675"/>
              <a:gd name="connsiteY1" fmla="*/ 68954 h 317791"/>
              <a:gd name="connsiteX2" fmla="*/ 1490508 w 1641675"/>
              <a:gd name="connsiteY2" fmla="*/ 68954 h 317791"/>
              <a:gd name="connsiteX3" fmla="*/ 1520489 w 1641675"/>
              <a:gd name="connsiteY3" fmla="*/ 188876 h 317791"/>
              <a:gd name="connsiteX4" fmla="*/ 381236 w 1641675"/>
              <a:gd name="connsiteY4" fmla="*/ 197870 h 317791"/>
              <a:gd name="connsiteX5" fmla="*/ 24470 w 1641675"/>
              <a:gd name="connsiteY5" fmla="*/ 317791 h 317791"/>
              <a:gd name="connsiteX0" fmla="*/ 15476 w 1642285"/>
              <a:gd name="connsiteY0" fmla="*/ 0 h 317791"/>
              <a:gd name="connsiteX1" fmla="*/ 471177 w 1642285"/>
              <a:gd name="connsiteY1" fmla="*/ 68954 h 317791"/>
              <a:gd name="connsiteX2" fmla="*/ 1490508 w 1642285"/>
              <a:gd name="connsiteY2" fmla="*/ 68954 h 317791"/>
              <a:gd name="connsiteX3" fmla="*/ 1520489 w 1642285"/>
              <a:gd name="connsiteY3" fmla="*/ 188876 h 317791"/>
              <a:gd name="connsiteX4" fmla="*/ 372242 w 1642285"/>
              <a:gd name="connsiteY4" fmla="*/ 179882 h 317791"/>
              <a:gd name="connsiteX5" fmla="*/ 24470 w 1642285"/>
              <a:gd name="connsiteY5" fmla="*/ 317791 h 317791"/>
              <a:gd name="connsiteX0" fmla="*/ 15613 w 1653192"/>
              <a:gd name="connsiteY0" fmla="*/ 0 h 317791"/>
              <a:gd name="connsiteX1" fmla="*/ 471314 w 1653192"/>
              <a:gd name="connsiteY1" fmla="*/ 68954 h 317791"/>
              <a:gd name="connsiteX2" fmla="*/ 1511632 w 1653192"/>
              <a:gd name="connsiteY2" fmla="*/ 68954 h 317791"/>
              <a:gd name="connsiteX3" fmla="*/ 1520626 w 1653192"/>
              <a:gd name="connsiteY3" fmla="*/ 188876 h 317791"/>
              <a:gd name="connsiteX4" fmla="*/ 372379 w 1653192"/>
              <a:gd name="connsiteY4" fmla="*/ 179882 h 317791"/>
              <a:gd name="connsiteX5" fmla="*/ 24607 w 1653192"/>
              <a:gd name="connsiteY5" fmla="*/ 317791 h 317791"/>
              <a:gd name="connsiteX0" fmla="*/ 15613 w 1644489"/>
              <a:gd name="connsiteY0" fmla="*/ 0 h 317791"/>
              <a:gd name="connsiteX1" fmla="*/ 471314 w 1644489"/>
              <a:gd name="connsiteY1" fmla="*/ 68954 h 317791"/>
              <a:gd name="connsiteX2" fmla="*/ 1511632 w 1644489"/>
              <a:gd name="connsiteY2" fmla="*/ 68954 h 317791"/>
              <a:gd name="connsiteX3" fmla="*/ 1505635 w 1644489"/>
              <a:gd name="connsiteY3" fmla="*/ 191874 h 317791"/>
              <a:gd name="connsiteX4" fmla="*/ 372379 w 1644489"/>
              <a:gd name="connsiteY4" fmla="*/ 179882 h 317791"/>
              <a:gd name="connsiteX5" fmla="*/ 24607 w 1644489"/>
              <a:gd name="connsiteY5" fmla="*/ 317791 h 317791"/>
              <a:gd name="connsiteX0" fmla="*/ 15613 w 1629811"/>
              <a:gd name="connsiteY0" fmla="*/ 0 h 317791"/>
              <a:gd name="connsiteX1" fmla="*/ 471314 w 1629811"/>
              <a:gd name="connsiteY1" fmla="*/ 68954 h 317791"/>
              <a:gd name="connsiteX2" fmla="*/ 1511632 w 1629811"/>
              <a:gd name="connsiteY2" fmla="*/ 68954 h 317791"/>
              <a:gd name="connsiteX3" fmla="*/ 1478653 w 1629811"/>
              <a:gd name="connsiteY3" fmla="*/ 188876 h 317791"/>
              <a:gd name="connsiteX4" fmla="*/ 372379 w 1629811"/>
              <a:gd name="connsiteY4" fmla="*/ 179882 h 317791"/>
              <a:gd name="connsiteX5" fmla="*/ 24607 w 1629811"/>
              <a:gd name="connsiteY5" fmla="*/ 317791 h 317791"/>
              <a:gd name="connsiteX0" fmla="*/ 13911 w 1628109"/>
              <a:gd name="connsiteY0" fmla="*/ 0 h 317791"/>
              <a:gd name="connsiteX1" fmla="*/ 469612 w 1628109"/>
              <a:gd name="connsiteY1" fmla="*/ 68954 h 317791"/>
              <a:gd name="connsiteX2" fmla="*/ 1509930 w 1628109"/>
              <a:gd name="connsiteY2" fmla="*/ 68954 h 317791"/>
              <a:gd name="connsiteX3" fmla="*/ 1476951 w 1628109"/>
              <a:gd name="connsiteY3" fmla="*/ 188876 h 317791"/>
              <a:gd name="connsiteX4" fmla="*/ 370677 w 1628109"/>
              <a:gd name="connsiteY4" fmla="*/ 179882 h 317791"/>
              <a:gd name="connsiteX5" fmla="*/ 22905 w 1628109"/>
              <a:gd name="connsiteY5" fmla="*/ 317791 h 317791"/>
              <a:gd name="connsiteX0" fmla="*/ 0 w 1614198"/>
              <a:gd name="connsiteY0" fmla="*/ 0 h 317791"/>
              <a:gd name="connsiteX1" fmla="*/ 455701 w 1614198"/>
              <a:gd name="connsiteY1" fmla="*/ 68954 h 317791"/>
              <a:gd name="connsiteX2" fmla="*/ 1496019 w 1614198"/>
              <a:gd name="connsiteY2" fmla="*/ 68954 h 317791"/>
              <a:gd name="connsiteX3" fmla="*/ 1463040 w 1614198"/>
              <a:gd name="connsiteY3" fmla="*/ 188876 h 317791"/>
              <a:gd name="connsiteX4" fmla="*/ 356766 w 1614198"/>
              <a:gd name="connsiteY4" fmla="*/ 179882 h 317791"/>
              <a:gd name="connsiteX5" fmla="*/ 8994 w 1614198"/>
              <a:gd name="connsiteY5" fmla="*/ 317791 h 317791"/>
              <a:gd name="connsiteX0" fmla="*/ 0 w 1629656"/>
              <a:gd name="connsiteY0" fmla="*/ 0 h 317791"/>
              <a:gd name="connsiteX1" fmla="*/ 455701 w 1629656"/>
              <a:gd name="connsiteY1" fmla="*/ 68954 h 317791"/>
              <a:gd name="connsiteX2" fmla="*/ 1496019 w 1629656"/>
              <a:gd name="connsiteY2" fmla="*/ 68954 h 317791"/>
              <a:gd name="connsiteX3" fmla="*/ 1612463 w 1629656"/>
              <a:gd name="connsiteY3" fmla="*/ 121915 h 317791"/>
              <a:gd name="connsiteX4" fmla="*/ 1463040 w 1629656"/>
              <a:gd name="connsiteY4" fmla="*/ 188876 h 317791"/>
              <a:gd name="connsiteX5" fmla="*/ 356766 w 1629656"/>
              <a:gd name="connsiteY5" fmla="*/ 179882 h 317791"/>
              <a:gd name="connsiteX6" fmla="*/ 8994 w 1629656"/>
              <a:gd name="connsiteY6" fmla="*/ 317791 h 317791"/>
              <a:gd name="connsiteX0" fmla="*/ 0 w 1627108"/>
              <a:gd name="connsiteY0" fmla="*/ 0 h 317791"/>
              <a:gd name="connsiteX1" fmla="*/ 455701 w 1627108"/>
              <a:gd name="connsiteY1" fmla="*/ 68954 h 317791"/>
              <a:gd name="connsiteX2" fmla="*/ 1496019 w 1627108"/>
              <a:gd name="connsiteY2" fmla="*/ 68954 h 317791"/>
              <a:gd name="connsiteX3" fmla="*/ 1612463 w 1627108"/>
              <a:gd name="connsiteY3" fmla="*/ 121915 h 317791"/>
              <a:gd name="connsiteX4" fmla="*/ 1463040 w 1627108"/>
              <a:gd name="connsiteY4" fmla="*/ 188876 h 317791"/>
              <a:gd name="connsiteX5" fmla="*/ 356766 w 1627108"/>
              <a:gd name="connsiteY5" fmla="*/ 179882 h 317791"/>
              <a:gd name="connsiteX6" fmla="*/ 8994 w 1627108"/>
              <a:gd name="connsiteY6" fmla="*/ 317791 h 317791"/>
              <a:gd name="connsiteX0" fmla="*/ 0 w 1627108"/>
              <a:gd name="connsiteY0" fmla="*/ 0 h 317791"/>
              <a:gd name="connsiteX1" fmla="*/ 455701 w 1627108"/>
              <a:gd name="connsiteY1" fmla="*/ 68954 h 317791"/>
              <a:gd name="connsiteX2" fmla="*/ 1496019 w 1627108"/>
              <a:gd name="connsiteY2" fmla="*/ 68954 h 317791"/>
              <a:gd name="connsiteX3" fmla="*/ 1612463 w 1627108"/>
              <a:gd name="connsiteY3" fmla="*/ 121915 h 317791"/>
              <a:gd name="connsiteX4" fmla="*/ 1463040 w 1627108"/>
              <a:gd name="connsiteY4" fmla="*/ 188876 h 317791"/>
              <a:gd name="connsiteX5" fmla="*/ 356766 w 1627108"/>
              <a:gd name="connsiteY5" fmla="*/ 179882 h 317791"/>
              <a:gd name="connsiteX6" fmla="*/ 8994 w 1627108"/>
              <a:gd name="connsiteY6" fmla="*/ 317791 h 317791"/>
              <a:gd name="connsiteX0" fmla="*/ 0 w 1622302"/>
              <a:gd name="connsiteY0" fmla="*/ 0 h 317791"/>
              <a:gd name="connsiteX1" fmla="*/ 455701 w 1622302"/>
              <a:gd name="connsiteY1" fmla="*/ 68954 h 317791"/>
              <a:gd name="connsiteX2" fmla="*/ 1496019 w 1622302"/>
              <a:gd name="connsiteY2" fmla="*/ 68954 h 317791"/>
              <a:gd name="connsiteX3" fmla="*/ 1604779 w 1622302"/>
              <a:gd name="connsiteY3" fmla="*/ 117699 h 317791"/>
              <a:gd name="connsiteX4" fmla="*/ 1463040 w 1622302"/>
              <a:gd name="connsiteY4" fmla="*/ 188876 h 317791"/>
              <a:gd name="connsiteX5" fmla="*/ 356766 w 1622302"/>
              <a:gd name="connsiteY5" fmla="*/ 179882 h 317791"/>
              <a:gd name="connsiteX6" fmla="*/ 8994 w 1622302"/>
              <a:gd name="connsiteY6" fmla="*/ 317791 h 317791"/>
              <a:gd name="connsiteX0" fmla="*/ 0 w 1626129"/>
              <a:gd name="connsiteY0" fmla="*/ 0 h 317791"/>
              <a:gd name="connsiteX1" fmla="*/ 455701 w 1626129"/>
              <a:gd name="connsiteY1" fmla="*/ 68954 h 317791"/>
              <a:gd name="connsiteX2" fmla="*/ 1496019 w 1626129"/>
              <a:gd name="connsiteY2" fmla="*/ 68954 h 317791"/>
              <a:gd name="connsiteX3" fmla="*/ 1610926 w 1626129"/>
              <a:gd name="connsiteY3" fmla="*/ 119808 h 317791"/>
              <a:gd name="connsiteX4" fmla="*/ 1463040 w 1626129"/>
              <a:gd name="connsiteY4" fmla="*/ 188876 h 317791"/>
              <a:gd name="connsiteX5" fmla="*/ 356766 w 1626129"/>
              <a:gd name="connsiteY5" fmla="*/ 179882 h 317791"/>
              <a:gd name="connsiteX6" fmla="*/ 8994 w 1626129"/>
              <a:gd name="connsiteY6" fmla="*/ 317791 h 317791"/>
              <a:gd name="connsiteX0" fmla="*/ 0 w 1620219"/>
              <a:gd name="connsiteY0" fmla="*/ 0 h 317791"/>
              <a:gd name="connsiteX1" fmla="*/ 455701 w 1620219"/>
              <a:gd name="connsiteY1" fmla="*/ 68954 h 317791"/>
              <a:gd name="connsiteX2" fmla="*/ 1316212 w 1620219"/>
              <a:gd name="connsiteY2" fmla="*/ 68954 h 317791"/>
              <a:gd name="connsiteX3" fmla="*/ 1610926 w 1620219"/>
              <a:gd name="connsiteY3" fmla="*/ 119808 h 317791"/>
              <a:gd name="connsiteX4" fmla="*/ 1463040 w 1620219"/>
              <a:gd name="connsiteY4" fmla="*/ 188876 h 317791"/>
              <a:gd name="connsiteX5" fmla="*/ 356766 w 1620219"/>
              <a:gd name="connsiteY5" fmla="*/ 179882 h 317791"/>
              <a:gd name="connsiteX6" fmla="*/ 8994 w 1620219"/>
              <a:gd name="connsiteY6" fmla="*/ 317791 h 317791"/>
              <a:gd name="connsiteX0" fmla="*/ 0 w 1610963"/>
              <a:gd name="connsiteY0" fmla="*/ 0 h 317791"/>
              <a:gd name="connsiteX1" fmla="*/ 455701 w 1610963"/>
              <a:gd name="connsiteY1" fmla="*/ 68954 h 317791"/>
              <a:gd name="connsiteX2" fmla="*/ 1316212 w 1610963"/>
              <a:gd name="connsiteY2" fmla="*/ 68954 h 317791"/>
              <a:gd name="connsiteX3" fmla="*/ 1610926 w 1610963"/>
              <a:gd name="connsiteY3" fmla="*/ 119808 h 317791"/>
              <a:gd name="connsiteX4" fmla="*/ 1309359 w 1610963"/>
              <a:gd name="connsiteY4" fmla="*/ 185714 h 317791"/>
              <a:gd name="connsiteX5" fmla="*/ 356766 w 1610963"/>
              <a:gd name="connsiteY5" fmla="*/ 179882 h 317791"/>
              <a:gd name="connsiteX6" fmla="*/ 8994 w 1610963"/>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9359 w 1612498"/>
              <a:gd name="connsiteY4" fmla="*/ 185714 h 317791"/>
              <a:gd name="connsiteX5" fmla="*/ 356766 w 1612498"/>
              <a:gd name="connsiteY5" fmla="*/ 179882 h 317791"/>
              <a:gd name="connsiteX6" fmla="*/ 8994 w 1612498"/>
              <a:gd name="connsiteY6" fmla="*/ 317791 h 317791"/>
              <a:gd name="connsiteX0" fmla="*/ 0 w 1612497"/>
              <a:gd name="connsiteY0" fmla="*/ 0 h 317791"/>
              <a:gd name="connsiteX1" fmla="*/ 455701 w 1612497"/>
              <a:gd name="connsiteY1" fmla="*/ 68954 h 317791"/>
              <a:gd name="connsiteX2" fmla="*/ 1316212 w 1612497"/>
              <a:gd name="connsiteY2" fmla="*/ 68954 h 317791"/>
              <a:gd name="connsiteX3" fmla="*/ 1612462 w 1612497"/>
              <a:gd name="connsiteY3" fmla="*/ 119808 h 317791"/>
              <a:gd name="connsiteX4" fmla="*/ 1307823 w 1612497"/>
              <a:gd name="connsiteY4" fmla="*/ 181497 h 317791"/>
              <a:gd name="connsiteX5" fmla="*/ 356766 w 1612497"/>
              <a:gd name="connsiteY5" fmla="*/ 179882 h 317791"/>
              <a:gd name="connsiteX6" fmla="*/ 8994 w 1612497"/>
              <a:gd name="connsiteY6" fmla="*/ 317791 h 317791"/>
              <a:gd name="connsiteX0" fmla="*/ 0 w 1612501"/>
              <a:gd name="connsiteY0" fmla="*/ 0 h 317791"/>
              <a:gd name="connsiteX1" fmla="*/ 455701 w 1612501"/>
              <a:gd name="connsiteY1" fmla="*/ 68954 h 317791"/>
              <a:gd name="connsiteX2" fmla="*/ 1316212 w 1612501"/>
              <a:gd name="connsiteY2" fmla="*/ 68954 h 317791"/>
              <a:gd name="connsiteX3" fmla="*/ 1612462 w 1612501"/>
              <a:gd name="connsiteY3" fmla="*/ 119808 h 317791"/>
              <a:gd name="connsiteX4" fmla="*/ 1307823 w 1612501"/>
              <a:gd name="connsiteY4" fmla="*/ 181497 h 317791"/>
              <a:gd name="connsiteX5" fmla="*/ 356766 w 1612501"/>
              <a:gd name="connsiteY5" fmla="*/ 179882 h 317791"/>
              <a:gd name="connsiteX6" fmla="*/ 8994 w 1612501"/>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58413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58413 h 317791"/>
              <a:gd name="connsiteX2" fmla="*/ 1311602 w 1612498"/>
              <a:gd name="connsiteY2" fmla="*/ 66846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58413 h 317791"/>
              <a:gd name="connsiteX2" fmla="*/ 1311602 w 1612498"/>
              <a:gd name="connsiteY2" fmla="*/ 66846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500"/>
              <a:gd name="connsiteY0" fmla="*/ 0 h 317791"/>
              <a:gd name="connsiteX1" fmla="*/ 455701 w 1612500"/>
              <a:gd name="connsiteY1" fmla="*/ 58413 h 317791"/>
              <a:gd name="connsiteX2" fmla="*/ 1311602 w 1612500"/>
              <a:gd name="connsiteY2" fmla="*/ 66846 h 317791"/>
              <a:gd name="connsiteX3" fmla="*/ 1612462 w 1612500"/>
              <a:gd name="connsiteY3" fmla="*/ 119808 h 317791"/>
              <a:gd name="connsiteX4" fmla="*/ 1307823 w 1612500"/>
              <a:gd name="connsiteY4" fmla="*/ 181497 h 317791"/>
              <a:gd name="connsiteX5" fmla="*/ 356766 w 1612500"/>
              <a:gd name="connsiteY5" fmla="*/ 179882 h 317791"/>
              <a:gd name="connsiteX6" fmla="*/ 8994 w 1612500"/>
              <a:gd name="connsiteY6" fmla="*/ 317791 h 317791"/>
              <a:gd name="connsiteX0" fmla="*/ 0 w 1612513"/>
              <a:gd name="connsiteY0" fmla="*/ 0 h 317791"/>
              <a:gd name="connsiteX1" fmla="*/ 455701 w 1612513"/>
              <a:gd name="connsiteY1" fmla="*/ 58413 h 317791"/>
              <a:gd name="connsiteX2" fmla="*/ 1311602 w 1612513"/>
              <a:gd name="connsiteY2" fmla="*/ 66846 h 317791"/>
              <a:gd name="connsiteX3" fmla="*/ 1612462 w 1612513"/>
              <a:gd name="connsiteY3" fmla="*/ 119808 h 317791"/>
              <a:gd name="connsiteX4" fmla="*/ 1307823 w 1612513"/>
              <a:gd name="connsiteY4" fmla="*/ 181497 h 317791"/>
              <a:gd name="connsiteX5" fmla="*/ 356766 w 1612513"/>
              <a:gd name="connsiteY5" fmla="*/ 179882 h 317791"/>
              <a:gd name="connsiteX6" fmla="*/ 8994 w 1612513"/>
              <a:gd name="connsiteY6" fmla="*/ 317791 h 317791"/>
              <a:gd name="connsiteX0" fmla="*/ 0 w 1612513"/>
              <a:gd name="connsiteY0" fmla="*/ 0 h 317791"/>
              <a:gd name="connsiteX1" fmla="*/ 455701 w 1612513"/>
              <a:gd name="connsiteY1" fmla="*/ 58413 h 317791"/>
              <a:gd name="connsiteX2" fmla="*/ 1311602 w 1612513"/>
              <a:gd name="connsiteY2" fmla="*/ 66846 h 317791"/>
              <a:gd name="connsiteX3" fmla="*/ 1612462 w 1612513"/>
              <a:gd name="connsiteY3" fmla="*/ 119808 h 317791"/>
              <a:gd name="connsiteX4" fmla="*/ 1307823 w 1612513"/>
              <a:gd name="connsiteY4" fmla="*/ 181497 h 317791"/>
              <a:gd name="connsiteX5" fmla="*/ 356766 w 1612513"/>
              <a:gd name="connsiteY5" fmla="*/ 179882 h 317791"/>
              <a:gd name="connsiteX6" fmla="*/ 8994 w 1612513"/>
              <a:gd name="connsiteY6" fmla="*/ 317791 h 317791"/>
              <a:gd name="connsiteX0" fmla="*/ 0 w 1612513"/>
              <a:gd name="connsiteY0" fmla="*/ 0 h 287222"/>
              <a:gd name="connsiteX1" fmla="*/ 455701 w 1612513"/>
              <a:gd name="connsiteY1" fmla="*/ 58413 h 287222"/>
              <a:gd name="connsiteX2" fmla="*/ 1311602 w 1612513"/>
              <a:gd name="connsiteY2" fmla="*/ 66846 h 287222"/>
              <a:gd name="connsiteX3" fmla="*/ 1612462 w 1612513"/>
              <a:gd name="connsiteY3" fmla="*/ 119808 h 287222"/>
              <a:gd name="connsiteX4" fmla="*/ 1307823 w 1612513"/>
              <a:gd name="connsiteY4" fmla="*/ 181497 h 287222"/>
              <a:gd name="connsiteX5" fmla="*/ 356766 w 1612513"/>
              <a:gd name="connsiteY5" fmla="*/ 179882 h 287222"/>
              <a:gd name="connsiteX6" fmla="*/ 7457 w 1612513"/>
              <a:gd name="connsiteY6" fmla="*/ 287222 h 287222"/>
              <a:gd name="connsiteX0" fmla="*/ 1763 w 1614276"/>
              <a:gd name="connsiteY0" fmla="*/ 0 h 287222"/>
              <a:gd name="connsiteX1" fmla="*/ 457464 w 1614276"/>
              <a:gd name="connsiteY1" fmla="*/ 58413 h 287222"/>
              <a:gd name="connsiteX2" fmla="*/ 1313365 w 1614276"/>
              <a:gd name="connsiteY2" fmla="*/ 66846 h 287222"/>
              <a:gd name="connsiteX3" fmla="*/ 1614225 w 1614276"/>
              <a:gd name="connsiteY3" fmla="*/ 119808 h 287222"/>
              <a:gd name="connsiteX4" fmla="*/ 1309586 w 1614276"/>
              <a:gd name="connsiteY4" fmla="*/ 181497 h 287222"/>
              <a:gd name="connsiteX5" fmla="*/ 358529 w 1614276"/>
              <a:gd name="connsiteY5" fmla="*/ 179882 h 287222"/>
              <a:gd name="connsiteX6" fmla="*/ 0 w 1614276"/>
              <a:gd name="connsiteY6" fmla="*/ 287222 h 287222"/>
              <a:gd name="connsiteX0" fmla="*/ 1763 w 1614276"/>
              <a:gd name="connsiteY0" fmla="*/ 0 h 287222"/>
              <a:gd name="connsiteX1" fmla="*/ 457464 w 1614276"/>
              <a:gd name="connsiteY1" fmla="*/ 58413 h 287222"/>
              <a:gd name="connsiteX2" fmla="*/ 1313365 w 1614276"/>
              <a:gd name="connsiteY2" fmla="*/ 66846 h 287222"/>
              <a:gd name="connsiteX3" fmla="*/ 1614225 w 1614276"/>
              <a:gd name="connsiteY3" fmla="*/ 119808 h 287222"/>
              <a:gd name="connsiteX4" fmla="*/ 1309586 w 1614276"/>
              <a:gd name="connsiteY4" fmla="*/ 181497 h 287222"/>
              <a:gd name="connsiteX5" fmla="*/ 358529 w 1614276"/>
              <a:gd name="connsiteY5" fmla="*/ 179882 h 287222"/>
              <a:gd name="connsiteX6" fmla="*/ 0 w 1614276"/>
              <a:gd name="connsiteY6" fmla="*/ 287222 h 28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4276" h="287222">
                <a:moveTo>
                  <a:pt x="1763" y="0"/>
                </a:moveTo>
                <a:cubicBezTo>
                  <a:pt x="146877" y="63845"/>
                  <a:pt x="228106" y="56759"/>
                  <a:pt x="457464" y="58413"/>
                </a:cubicBezTo>
                <a:lnTo>
                  <a:pt x="1313365" y="66846"/>
                </a:lnTo>
                <a:cubicBezTo>
                  <a:pt x="1535357" y="69700"/>
                  <a:pt x="1613574" y="55549"/>
                  <a:pt x="1614225" y="119808"/>
                </a:cubicBezTo>
                <a:cubicBezTo>
                  <a:pt x="1616413" y="205150"/>
                  <a:pt x="1549605" y="180972"/>
                  <a:pt x="1309586" y="181497"/>
                </a:cubicBezTo>
                <a:cubicBezTo>
                  <a:pt x="1069567" y="182022"/>
                  <a:pt x="681633" y="171046"/>
                  <a:pt x="358529" y="179882"/>
                </a:cubicBezTo>
                <a:cubicBezTo>
                  <a:pt x="109192" y="201368"/>
                  <a:pt x="55805" y="218701"/>
                  <a:pt x="0" y="287222"/>
                </a:cubicBezTo>
              </a:path>
            </a:pathLst>
          </a:custGeom>
          <a:noFill/>
          <a:ln>
            <a:solidFill>
              <a:srgbClr val="465625"/>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Shape 58">
            <a:extLst>
              <a:ext uri="{FF2B5EF4-FFF2-40B4-BE49-F238E27FC236}">
                <a16:creationId xmlns:a16="http://schemas.microsoft.com/office/drawing/2014/main" id="{DC8BC822-7FFF-E968-1FF2-96134C9EDCFD}"/>
              </a:ext>
            </a:extLst>
          </p:cNvPr>
          <p:cNvSpPr/>
          <p:nvPr/>
        </p:nvSpPr>
        <p:spPr>
          <a:xfrm>
            <a:off x="6709688" y="3094234"/>
            <a:ext cx="1290822" cy="418749"/>
          </a:xfrm>
          <a:custGeom>
            <a:avLst/>
            <a:gdLst>
              <a:gd name="connsiteX0" fmla="*/ 88879 w 1756363"/>
              <a:gd name="connsiteY0" fmla="*/ 0 h 317791"/>
              <a:gd name="connsiteX1" fmla="*/ 160832 w 1756363"/>
              <a:gd name="connsiteY1" fmla="*/ 56962 h 317791"/>
              <a:gd name="connsiteX2" fmla="*/ 1563911 w 1756363"/>
              <a:gd name="connsiteY2" fmla="*/ 68954 h 317791"/>
              <a:gd name="connsiteX3" fmla="*/ 1593892 w 1756363"/>
              <a:gd name="connsiteY3" fmla="*/ 188876 h 317791"/>
              <a:gd name="connsiteX4" fmla="*/ 166828 w 1756363"/>
              <a:gd name="connsiteY4" fmla="*/ 209862 h 317791"/>
              <a:gd name="connsiteX5" fmla="*/ 97873 w 1756363"/>
              <a:gd name="connsiteY5" fmla="*/ 317791 h 317791"/>
              <a:gd name="connsiteX0" fmla="*/ 83975 w 1730011"/>
              <a:gd name="connsiteY0" fmla="*/ 0 h 317791"/>
              <a:gd name="connsiteX1" fmla="*/ 539676 w 1730011"/>
              <a:gd name="connsiteY1" fmla="*/ 68954 h 317791"/>
              <a:gd name="connsiteX2" fmla="*/ 1559007 w 1730011"/>
              <a:gd name="connsiteY2" fmla="*/ 68954 h 317791"/>
              <a:gd name="connsiteX3" fmla="*/ 1588988 w 1730011"/>
              <a:gd name="connsiteY3" fmla="*/ 188876 h 317791"/>
              <a:gd name="connsiteX4" fmla="*/ 161924 w 1730011"/>
              <a:gd name="connsiteY4" fmla="*/ 209862 h 317791"/>
              <a:gd name="connsiteX5" fmla="*/ 92969 w 1730011"/>
              <a:gd name="connsiteY5" fmla="*/ 317791 h 317791"/>
              <a:gd name="connsiteX0" fmla="*/ 15476 w 1641675"/>
              <a:gd name="connsiteY0" fmla="*/ 0 h 317791"/>
              <a:gd name="connsiteX1" fmla="*/ 471177 w 1641675"/>
              <a:gd name="connsiteY1" fmla="*/ 68954 h 317791"/>
              <a:gd name="connsiteX2" fmla="*/ 1490508 w 1641675"/>
              <a:gd name="connsiteY2" fmla="*/ 68954 h 317791"/>
              <a:gd name="connsiteX3" fmla="*/ 1520489 w 1641675"/>
              <a:gd name="connsiteY3" fmla="*/ 188876 h 317791"/>
              <a:gd name="connsiteX4" fmla="*/ 381236 w 1641675"/>
              <a:gd name="connsiteY4" fmla="*/ 197870 h 317791"/>
              <a:gd name="connsiteX5" fmla="*/ 24470 w 1641675"/>
              <a:gd name="connsiteY5" fmla="*/ 317791 h 317791"/>
              <a:gd name="connsiteX0" fmla="*/ 15476 w 1642285"/>
              <a:gd name="connsiteY0" fmla="*/ 0 h 317791"/>
              <a:gd name="connsiteX1" fmla="*/ 471177 w 1642285"/>
              <a:gd name="connsiteY1" fmla="*/ 68954 h 317791"/>
              <a:gd name="connsiteX2" fmla="*/ 1490508 w 1642285"/>
              <a:gd name="connsiteY2" fmla="*/ 68954 h 317791"/>
              <a:gd name="connsiteX3" fmla="*/ 1520489 w 1642285"/>
              <a:gd name="connsiteY3" fmla="*/ 188876 h 317791"/>
              <a:gd name="connsiteX4" fmla="*/ 372242 w 1642285"/>
              <a:gd name="connsiteY4" fmla="*/ 179882 h 317791"/>
              <a:gd name="connsiteX5" fmla="*/ 24470 w 1642285"/>
              <a:gd name="connsiteY5" fmla="*/ 317791 h 317791"/>
              <a:gd name="connsiteX0" fmla="*/ 15613 w 1653192"/>
              <a:gd name="connsiteY0" fmla="*/ 0 h 317791"/>
              <a:gd name="connsiteX1" fmla="*/ 471314 w 1653192"/>
              <a:gd name="connsiteY1" fmla="*/ 68954 h 317791"/>
              <a:gd name="connsiteX2" fmla="*/ 1511632 w 1653192"/>
              <a:gd name="connsiteY2" fmla="*/ 68954 h 317791"/>
              <a:gd name="connsiteX3" fmla="*/ 1520626 w 1653192"/>
              <a:gd name="connsiteY3" fmla="*/ 188876 h 317791"/>
              <a:gd name="connsiteX4" fmla="*/ 372379 w 1653192"/>
              <a:gd name="connsiteY4" fmla="*/ 179882 h 317791"/>
              <a:gd name="connsiteX5" fmla="*/ 24607 w 1653192"/>
              <a:gd name="connsiteY5" fmla="*/ 317791 h 317791"/>
              <a:gd name="connsiteX0" fmla="*/ 15613 w 1644489"/>
              <a:gd name="connsiteY0" fmla="*/ 0 h 317791"/>
              <a:gd name="connsiteX1" fmla="*/ 471314 w 1644489"/>
              <a:gd name="connsiteY1" fmla="*/ 68954 h 317791"/>
              <a:gd name="connsiteX2" fmla="*/ 1511632 w 1644489"/>
              <a:gd name="connsiteY2" fmla="*/ 68954 h 317791"/>
              <a:gd name="connsiteX3" fmla="*/ 1505635 w 1644489"/>
              <a:gd name="connsiteY3" fmla="*/ 191874 h 317791"/>
              <a:gd name="connsiteX4" fmla="*/ 372379 w 1644489"/>
              <a:gd name="connsiteY4" fmla="*/ 179882 h 317791"/>
              <a:gd name="connsiteX5" fmla="*/ 24607 w 1644489"/>
              <a:gd name="connsiteY5" fmla="*/ 317791 h 317791"/>
              <a:gd name="connsiteX0" fmla="*/ 15613 w 1629811"/>
              <a:gd name="connsiteY0" fmla="*/ 0 h 317791"/>
              <a:gd name="connsiteX1" fmla="*/ 471314 w 1629811"/>
              <a:gd name="connsiteY1" fmla="*/ 68954 h 317791"/>
              <a:gd name="connsiteX2" fmla="*/ 1511632 w 1629811"/>
              <a:gd name="connsiteY2" fmla="*/ 68954 h 317791"/>
              <a:gd name="connsiteX3" fmla="*/ 1478653 w 1629811"/>
              <a:gd name="connsiteY3" fmla="*/ 188876 h 317791"/>
              <a:gd name="connsiteX4" fmla="*/ 372379 w 1629811"/>
              <a:gd name="connsiteY4" fmla="*/ 179882 h 317791"/>
              <a:gd name="connsiteX5" fmla="*/ 24607 w 1629811"/>
              <a:gd name="connsiteY5" fmla="*/ 317791 h 317791"/>
              <a:gd name="connsiteX0" fmla="*/ 13911 w 1628109"/>
              <a:gd name="connsiteY0" fmla="*/ 0 h 317791"/>
              <a:gd name="connsiteX1" fmla="*/ 469612 w 1628109"/>
              <a:gd name="connsiteY1" fmla="*/ 68954 h 317791"/>
              <a:gd name="connsiteX2" fmla="*/ 1509930 w 1628109"/>
              <a:gd name="connsiteY2" fmla="*/ 68954 h 317791"/>
              <a:gd name="connsiteX3" fmla="*/ 1476951 w 1628109"/>
              <a:gd name="connsiteY3" fmla="*/ 188876 h 317791"/>
              <a:gd name="connsiteX4" fmla="*/ 370677 w 1628109"/>
              <a:gd name="connsiteY4" fmla="*/ 179882 h 317791"/>
              <a:gd name="connsiteX5" fmla="*/ 22905 w 1628109"/>
              <a:gd name="connsiteY5" fmla="*/ 317791 h 317791"/>
              <a:gd name="connsiteX0" fmla="*/ 0 w 1614198"/>
              <a:gd name="connsiteY0" fmla="*/ 0 h 317791"/>
              <a:gd name="connsiteX1" fmla="*/ 455701 w 1614198"/>
              <a:gd name="connsiteY1" fmla="*/ 68954 h 317791"/>
              <a:gd name="connsiteX2" fmla="*/ 1496019 w 1614198"/>
              <a:gd name="connsiteY2" fmla="*/ 68954 h 317791"/>
              <a:gd name="connsiteX3" fmla="*/ 1463040 w 1614198"/>
              <a:gd name="connsiteY3" fmla="*/ 188876 h 317791"/>
              <a:gd name="connsiteX4" fmla="*/ 356766 w 1614198"/>
              <a:gd name="connsiteY4" fmla="*/ 179882 h 317791"/>
              <a:gd name="connsiteX5" fmla="*/ 8994 w 1614198"/>
              <a:gd name="connsiteY5" fmla="*/ 317791 h 317791"/>
              <a:gd name="connsiteX0" fmla="*/ 0 w 1629656"/>
              <a:gd name="connsiteY0" fmla="*/ 0 h 317791"/>
              <a:gd name="connsiteX1" fmla="*/ 455701 w 1629656"/>
              <a:gd name="connsiteY1" fmla="*/ 68954 h 317791"/>
              <a:gd name="connsiteX2" fmla="*/ 1496019 w 1629656"/>
              <a:gd name="connsiteY2" fmla="*/ 68954 h 317791"/>
              <a:gd name="connsiteX3" fmla="*/ 1612463 w 1629656"/>
              <a:gd name="connsiteY3" fmla="*/ 121915 h 317791"/>
              <a:gd name="connsiteX4" fmla="*/ 1463040 w 1629656"/>
              <a:gd name="connsiteY4" fmla="*/ 188876 h 317791"/>
              <a:gd name="connsiteX5" fmla="*/ 356766 w 1629656"/>
              <a:gd name="connsiteY5" fmla="*/ 179882 h 317791"/>
              <a:gd name="connsiteX6" fmla="*/ 8994 w 1629656"/>
              <a:gd name="connsiteY6" fmla="*/ 317791 h 317791"/>
              <a:gd name="connsiteX0" fmla="*/ 0 w 1627108"/>
              <a:gd name="connsiteY0" fmla="*/ 0 h 317791"/>
              <a:gd name="connsiteX1" fmla="*/ 455701 w 1627108"/>
              <a:gd name="connsiteY1" fmla="*/ 68954 h 317791"/>
              <a:gd name="connsiteX2" fmla="*/ 1496019 w 1627108"/>
              <a:gd name="connsiteY2" fmla="*/ 68954 h 317791"/>
              <a:gd name="connsiteX3" fmla="*/ 1612463 w 1627108"/>
              <a:gd name="connsiteY3" fmla="*/ 121915 h 317791"/>
              <a:gd name="connsiteX4" fmla="*/ 1463040 w 1627108"/>
              <a:gd name="connsiteY4" fmla="*/ 188876 h 317791"/>
              <a:gd name="connsiteX5" fmla="*/ 356766 w 1627108"/>
              <a:gd name="connsiteY5" fmla="*/ 179882 h 317791"/>
              <a:gd name="connsiteX6" fmla="*/ 8994 w 1627108"/>
              <a:gd name="connsiteY6" fmla="*/ 317791 h 317791"/>
              <a:gd name="connsiteX0" fmla="*/ 0 w 1627108"/>
              <a:gd name="connsiteY0" fmla="*/ 0 h 317791"/>
              <a:gd name="connsiteX1" fmla="*/ 455701 w 1627108"/>
              <a:gd name="connsiteY1" fmla="*/ 68954 h 317791"/>
              <a:gd name="connsiteX2" fmla="*/ 1496019 w 1627108"/>
              <a:gd name="connsiteY2" fmla="*/ 68954 h 317791"/>
              <a:gd name="connsiteX3" fmla="*/ 1612463 w 1627108"/>
              <a:gd name="connsiteY3" fmla="*/ 121915 h 317791"/>
              <a:gd name="connsiteX4" fmla="*/ 1463040 w 1627108"/>
              <a:gd name="connsiteY4" fmla="*/ 188876 h 317791"/>
              <a:gd name="connsiteX5" fmla="*/ 356766 w 1627108"/>
              <a:gd name="connsiteY5" fmla="*/ 179882 h 317791"/>
              <a:gd name="connsiteX6" fmla="*/ 8994 w 1627108"/>
              <a:gd name="connsiteY6" fmla="*/ 317791 h 317791"/>
              <a:gd name="connsiteX0" fmla="*/ 0 w 1622302"/>
              <a:gd name="connsiteY0" fmla="*/ 0 h 317791"/>
              <a:gd name="connsiteX1" fmla="*/ 455701 w 1622302"/>
              <a:gd name="connsiteY1" fmla="*/ 68954 h 317791"/>
              <a:gd name="connsiteX2" fmla="*/ 1496019 w 1622302"/>
              <a:gd name="connsiteY2" fmla="*/ 68954 h 317791"/>
              <a:gd name="connsiteX3" fmla="*/ 1604779 w 1622302"/>
              <a:gd name="connsiteY3" fmla="*/ 117699 h 317791"/>
              <a:gd name="connsiteX4" fmla="*/ 1463040 w 1622302"/>
              <a:gd name="connsiteY4" fmla="*/ 188876 h 317791"/>
              <a:gd name="connsiteX5" fmla="*/ 356766 w 1622302"/>
              <a:gd name="connsiteY5" fmla="*/ 179882 h 317791"/>
              <a:gd name="connsiteX6" fmla="*/ 8994 w 1622302"/>
              <a:gd name="connsiteY6" fmla="*/ 317791 h 317791"/>
              <a:gd name="connsiteX0" fmla="*/ 0 w 1626129"/>
              <a:gd name="connsiteY0" fmla="*/ 0 h 317791"/>
              <a:gd name="connsiteX1" fmla="*/ 455701 w 1626129"/>
              <a:gd name="connsiteY1" fmla="*/ 68954 h 317791"/>
              <a:gd name="connsiteX2" fmla="*/ 1496019 w 1626129"/>
              <a:gd name="connsiteY2" fmla="*/ 68954 h 317791"/>
              <a:gd name="connsiteX3" fmla="*/ 1610926 w 1626129"/>
              <a:gd name="connsiteY3" fmla="*/ 119808 h 317791"/>
              <a:gd name="connsiteX4" fmla="*/ 1463040 w 1626129"/>
              <a:gd name="connsiteY4" fmla="*/ 188876 h 317791"/>
              <a:gd name="connsiteX5" fmla="*/ 356766 w 1626129"/>
              <a:gd name="connsiteY5" fmla="*/ 179882 h 317791"/>
              <a:gd name="connsiteX6" fmla="*/ 8994 w 1626129"/>
              <a:gd name="connsiteY6" fmla="*/ 317791 h 317791"/>
              <a:gd name="connsiteX0" fmla="*/ 0 w 1620219"/>
              <a:gd name="connsiteY0" fmla="*/ 0 h 317791"/>
              <a:gd name="connsiteX1" fmla="*/ 455701 w 1620219"/>
              <a:gd name="connsiteY1" fmla="*/ 68954 h 317791"/>
              <a:gd name="connsiteX2" fmla="*/ 1316212 w 1620219"/>
              <a:gd name="connsiteY2" fmla="*/ 68954 h 317791"/>
              <a:gd name="connsiteX3" fmla="*/ 1610926 w 1620219"/>
              <a:gd name="connsiteY3" fmla="*/ 119808 h 317791"/>
              <a:gd name="connsiteX4" fmla="*/ 1463040 w 1620219"/>
              <a:gd name="connsiteY4" fmla="*/ 188876 h 317791"/>
              <a:gd name="connsiteX5" fmla="*/ 356766 w 1620219"/>
              <a:gd name="connsiteY5" fmla="*/ 179882 h 317791"/>
              <a:gd name="connsiteX6" fmla="*/ 8994 w 1620219"/>
              <a:gd name="connsiteY6" fmla="*/ 317791 h 317791"/>
              <a:gd name="connsiteX0" fmla="*/ 0 w 1610963"/>
              <a:gd name="connsiteY0" fmla="*/ 0 h 317791"/>
              <a:gd name="connsiteX1" fmla="*/ 455701 w 1610963"/>
              <a:gd name="connsiteY1" fmla="*/ 68954 h 317791"/>
              <a:gd name="connsiteX2" fmla="*/ 1316212 w 1610963"/>
              <a:gd name="connsiteY2" fmla="*/ 68954 h 317791"/>
              <a:gd name="connsiteX3" fmla="*/ 1610926 w 1610963"/>
              <a:gd name="connsiteY3" fmla="*/ 119808 h 317791"/>
              <a:gd name="connsiteX4" fmla="*/ 1309359 w 1610963"/>
              <a:gd name="connsiteY4" fmla="*/ 185714 h 317791"/>
              <a:gd name="connsiteX5" fmla="*/ 356766 w 1610963"/>
              <a:gd name="connsiteY5" fmla="*/ 179882 h 317791"/>
              <a:gd name="connsiteX6" fmla="*/ 8994 w 1610963"/>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9359 w 1612498"/>
              <a:gd name="connsiteY4" fmla="*/ 185714 h 317791"/>
              <a:gd name="connsiteX5" fmla="*/ 356766 w 1612498"/>
              <a:gd name="connsiteY5" fmla="*/ 179882 h 317791"/>
              <a:gd name="connsiteX6" fmla="*/ 8994 w 1612498"/>
              <a:gd name="connsiteY6" fmla="*/ 317791 h 317791"/>
              <a:gd name="connsiteX0" fmla="*/ 0 w 1612497"/>
              <a:gd name="connsiteY0" fmla="*/ 0 h 317791"/>
              <a:gd name="connsiteX1" fmla="*/ 455701 w 1612497"/>
              <a:gd name="connsiteY1" fmla="*/ 68954 h 317791"/>
              <a:gd name="connsiteX2" fmla="*/ 1316212 w 1612497"/>
              <a:gd name="connsiteY2" fmla="*/ 68954 h 317791"/>
              <a:gd name="connsiteX3" fmla="*/ 1612462 w 1612497"/>
              <a:gd name="connsiteY3" fmla="*/ 119808 h 317791"/>
              <a:gd name="connsiteX4" fmla="*/ 1307823 w 1612497"/>
              <a:gd name="connsiteY4" fmla="*/ 181497 h 317791"/>
              <a:gd name="connsiteX5" fmla="*/ 356766 w 1612497"/>
              <a:gd name="connsiteY5" fmla="*/ 179882 h 317791"/>
              <a:gd name="connsiteX6" fmla="*/ 8994 w 1612497"/>
              <a:gd name="connsiteY6" fmla="*/ 317791 h 317791"/>
              <a:gd name="connsiteX0" fmla="*/ 0 w 1612501"/>
              <a:gd name="connsiteY0" fmla="*/ 0 h 317791"/>
              <a:gd name="connsiteX1" fmla="*/ 455701 w 1612501"/>
              <a:gd name="connsiteY1" fmla="*/ 68954 h 317791"/>
              <a:gd name="connsiteX2" fmla="*/ 1316212 w 1612501"/>
              <a:gd name="connsiteY2" fmla="*/ 68954 h 317791"/>
              <a:gd name="connsiteX3" fmla="*/ 1612462 w 1612501"/>
              <a:gd name="connsiteY3" fmla="*/ 119808 h 317791"/>
              <a:gd name="connsiteX4" fmla="*/ 1307823 w 1612501"/>
              <a:gd name="connsiteY4" fmla="*/ 181497 h 317791"/>
              <a:gd name="connsiteX5" fmla="*/ 356766 w 1612501"/>
              <a:gd name="connsiteY5" fmla="*/ 179882 h 317791"/>
              <a:gd name="connsiteX6" fmla="*/ 8994 w 1612501"/>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58413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58413 h 317791"/>
              <a:gd name="connsiteX2" fmla="*/ 1311602 w 1612498"/>
              <a:gd name="connsiteY2" fmla="*/ 66846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58413 h 317791"/>
              <a:gd name="connsiteX2" fmla="*/ 1311602 w 1612498"/>
              <a:gd name="connsiteY2" fmla="*/ 66846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500"/>
              <a:gd name="connsiteY0" fmla="*/ 0 h 317791"/>
              <a:gd name="connsiteX1" fmla="*/ 455701 w 1612500"/>
              <a:gd name="connsiteY1" fmla="*/ 58413 h 317791"/>
              <a:gd name="connsiteX2" fmla="*/ 1311602 w 1612500"/>
              <a:gd name="connsiteY2" fmla="*/ 66846 h 317791"/>
              <a:gd name="connsiteX3" fmla="*/ 1612462 w 1612500"/>
              <a:gd name="connsiteY3" fmla="*/ 119808 h 317791"/>
              <a:gd name="connsiteX4" fmla="*/ 1307823 w 1612500"/>
              <a:gd name="connsiteY4" fmla="*/ 181497 h 317791"/>
              <a:gd name="connsiteX5" fmla="*/ 356766 w 1612500"/>
              <a:gd name="connsiteY5" fmla="*/ 179882 h 317791"/>
              <a:gd name="connsiteX6" fmla="*/ 8994 w 1612500"/>
              <a:gd name="connsiteY6" fmla="*/ 317791 h 317791"/>
              <a:gd name="connsiteX0" fmla="*/ 0 w 1612513"/>
              <a:gd name="connsiteY0" fmla="*/ 0 h 317791"/>
              <a:gd name="connsiteX1" fmla="*/ 455701 w 1612513"/>
              <a:gd name="connsiteY1" fmla="*/ 58413 h 317791"/>
              <a:gd name="connsiteX2" fmla="*/ 1311602 w 1612513"/>
              <a:gd name="connsiteY2" fmla="*/ 66846 h 317791"/>
              <a:gd name="connsiteX3" fmla="*/ 1612462 w 1612513"/>
              <a:gd name="connsiteY3" fmla="*/ 119808 h 317791"/>
              <a:gd name="connsiteX4" fmla="*/ 1307823 w 1612513"/>
              <a:gd name="connsiteY4" fmla="*/ 181497 h 317791"/>
              <a:gd name="connsiteX5" fmla="*/ 356766 w 1612513"/>
              <a:gd name="connsiteY5" fmla="*/ 179882 h 317791"/>
              <a:gd name="connsiteX6" fmla="*/ 8994 w 1612513"/>
              <a:gd name="connsiteY6" fmla="*/ 317791 h 317791"/>
              <a:gd name="connsiteX0" fmla="*/ 0 w 1612513"/>
              <a:gd name="connsiteY0" fmla="*/ 0 h 317791"/>
              <a:gd name="connsiteX1" fmla="*/ 455701 w 1612513"/>
              <a:gd name="connsiteY1" fmla="*/ 58413 h 317791"/>
              <a:gd name="connsiteX2" fmla="*/ 1311602 w 1612513"/>
              <a:gd name="connsiteY2" fmla="*/ 66846 h 317791"/>
              <a:gd name="connsiteX3" fmla="*/ 1612462 w 1612513"/>
              <a:gd name="connsiteY3" fmla="*/ 119808 h 317791"/>
              <a:gd name="connsiteX4" fmla="*/ 1307823 w 1612513"/>
              <a:gd name="connsiteY4" fmla="*/ 181497 h 317791"/>
              <a:gd name="connsiteX5" fmla="*/ 356766 w 1612513"/>
              <a:gd name="connsiteY5" fmla="*/ 179882 h 317791"/>
              <a:gd name="connsiteX6" fmla="*/ 8994 w 1612513"/>
              <a:gd name="connsiteY6" fmla="*/ 317791 h 317791"/>
              <a:gd name="connsiteX0" fmla="*/ 0 w 1612513"/>
              <a:gd name="connsiteY0" fmla="*/ 0 h 287222"/>
              <a:gd name="connsiteX1" fmla="*/ 455701 w 1612513"/>
              <a:gd name="connsiteY1" fmla="*/ 58413 h 287222"/>
              <a:gd name="connsiteX2" fmla="*/ 1311602 w 1612513"/>
              <a:gd name="connsiteY2" fmla="*/ 66846 h 287222"/>
              <a:gd name="connsiteX3" fmla="*/ 1612462 w 1612513"/>
              <a:gd name="connsiteY3" fmla="*/ 119808 h 287222"/>
              <a:gd name="connsiteX4" fmla="*/ 1307823 w 1612513"/>
              <a:gd name="connsiteY4" fmla="*/ 181497 h 287222"/>
              <a:gd name="connsiteX5" fmla="*/ 356766 w 1612513"/>
              <a:gd name="connsiteY5" fmla="*/ 179882 h 287222"/>
              <a:gd name="connsiteX6" fmla="*/ 7457 w 1612513"/>
              <a:gd name="connsiteY6" fmla="*/ 287222 h 287222"/>
              <a:gd name="connsiteX0" fmla="*/ 1763 w 1614276"/>
              <a:gd name="connsiteY0" fmla="*/ 0 h 287222"/>
              <a:gd name="connsiteX1" fmla="*/ 457464 w 1614276"/>
              <a:gd name="connsiteY1" fmla="*/ 58413 h 287222"/>
              <a:gd name="connsiteX2" fmla="*/ 1313365 w 1614276"/>
              <a:gd name="connsiteY2" fmla="*/ 66846 h 287222"/>
              <a:gd name="connsiteX3" fmla="*/ 1614225 w 1614276"/>
              <a:gd name="connsiteY3" fmla="*/ 119808 h 287222"/>
              <a:gd name="connsiteX4" fmla="*/ 1309586 w 1614276"/>
              <a:gd name="connsiteY4" fmla="*/ 181497 h 287222"/>
              <a:gd name="connsiteX5" fmla="*/ 358529 w 1614276"/>
              <a:gd name="connsiteY5" fmla="*/ 179882 h 287222"/>
              <a:gd name="connsiteX6" fmla="*/ 0 w 1614276"/>
              <a:gd name="connsiteY6" fmla="*/ 287222 h 287222"/>
              <a:gd name="connsiteX0" fmla="*/ 1763 w 1614276"/>
              <a:gd name="connsiteY0" fmla="*/ 0 h 287222"/>
              <a:gd name="connsiteX1" fmla="*/ 457464 w 1614276"/>
              <a:gd name="connsiteY1" fmla="*/ 58413 h 287222"/>
              <a:gd name="connsiteX2" fmla="*/ 1313365 w 1614276"/>
              <a:gd name="connsiteY2" fmla="*/ 66846 h 287222"/>
              <a:gd name="connsiteX3" fmla="*/ 1614225 w 1614276"/>
              <a:gd name="connsiteY3" fmla="*/ 119808 h 287222"/>
              <a:gd name="connsiteX4" fmla="*/ 1309586 w 1614276"/>
              <a:gd name="connsiteY4" fmla="*/ 181497 h 287222"/>
              <a:gd name="connsiteX5" fmla="*/ 358529 w 1614276"/>
              <a:gd name="connsiteY5" fmla="*/ 179882 h 287222"/>
              <a:gd name="connsiteX6" fmla="*/ 0 w 1614276"/>
              <a:gd name="connsiteY6" fmla="*/ 287222 h 28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4276" h="287222">
                <a:moveTo>
                  <a:pt x="1763" y="0"/>
                </a:moveTo>
                <a:cubicBezTo>
                  <a:pt x="146877" y="63845"/>
                  <a:pt x="228106" y="56759"/>
                  <a:pt x="457464" y="58413"/>
                </a:cubicBezTo>
                <a:lnTo>
                  <a:pt x="1313365" y="66846"/>
                </a:lnTo>
                <a:cubicBezTo>
                  <a:pt x="1535357" y="69700"/>
                  <a:pt x="1613574" y="55549"/>
                  <a:pt x="1614225" y="119808"/>
                </a:cubicBezTo>
                <a:cubicBezTo>
                  <a:pt x="1616413" y="205150"/>
                  <a:pt x="1549605" y="180972"/>
                  <a:pt x="1309586" y="181497"/>
                </a:cubicBezTo>
                <a:cubicBezTo>
                  <a:pt x="1069567" y="182022"/>
                  <a:pt x="681633" y="171046"/>
                  <a:pt x="358529" y="179882"/>
                </a:cubicBezTo>
                <a:cubicBezTo>
                  <a:pt x="109192" y="201368"/>
                  <a:pt x="55805" y="218701"/>
                  <a:pt x="0" y="287222"/>
                </a:cubicBezTo>
              </a:path>
            </a:pathLst>
          </a:custGeom>
          <a:noFill/>
          <a:ln>
            <a:solidFill>
              <a:srgbClr val="7030A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reeform: Shape 59">
            <a:extLst>
              <a:ext uri="{FF2B5EF4-FFF2-40B4-BE49-F238E27FC236}">
                <a16:creationId xmlns:a16="http://schemas.microsoft.com/office/drawing/2014/main" id="{46704FCC-132D-9B07-19FA-75B2BDD447CF}"/>
              </a:ext>
            </a:extLst>
          </p:cNvPr>
          <p:cNvSpPr/>
          <p:nvPr/>
        </p:nvSpPr>
        <p:spPr>
          <a:xfrm>
            <a:off x="7033908" y="3522010"/>
            <a:ext cx="966598" cy="418749"/>
          </a:xfrm>
          <a:custGeom>
            <a:avLst/>
            <a:gdLst>
              <a:gd name="connsiteX0" fmla="*/ 88879 w 1756363"/>
              <a:gd name="connsiteY0" fmla="*/ 0 h 317791"/>
              <a:gd name="connsiteX1" fmla="*/ 160832 w 1756363"/>
              <a:gd name="connsiteY1" fmla="*/ 56962 h 317791"/>
              <a:gd name="connsiteX2" fmla="*/ 1563911 w 1756363"/>
              <a:gd name="connsiteY2" fmla="*/ 68954 h 317791"/>
              <a:gd name="connsiteX3" fmla="*/ 1593892 w 1756363"/>
              <a:gd name="connsiteY3" fmla="*/ 188876 h 317791"/>
              <a:gd name="connsiteX4" fmla="*/ 166828 w 1756363"/>
              <a:gd name="connsiteY4" fmla="*/ 209862 h 317791"/>
              <a:gd name="connsiteX5" fmla="*/ 97873 w 1756363"/>
              <a:gd name="connsiteY5" fmla="*/ 317791 h 317791"/>
              <a:gd name="connsiteX0" fmla="*/ 83975 w 1730011"/>
              <a:gd name="connsiteY0" fmla="*/ 0 h 317791"/>
              <a:gd name="connsiteX1" fmla="*/ 539676 w 1730011"/>
              <a:gd name="connsiteY1" fmla="*/ 68954 h 317791"/>
              <a:gd name="connsiteX2" fmla="*/ 1559007 w 1730011"/>
              <a:gd name="connsiteY2" fmla="*/ 68954 h 317791"/>
              <a:gd name="connsiteX3" fmla="*/ 1588988 w 1730011"/>
              <a:gd name="connsiteY3" fmla="*/ 188876 h 317791"/>
              <a:gd name="connsiteX4" fmla="*/ 161924 w 1730011"/>
              <a:gd name="connsiteY4" fmla="*/ 209862 h 317791"/>
              <a:gd name="connsiteX5" fmla="*/ 92969 w 1730011"/>
              <a:gd name="connsiteY5" fmla="*/ 317791 h 317791"/>
              <a:gd name="connsiteX0" fmla="*/ 15476 w 1641675"/>
              <a:gd name="connsiteY0" fmla="*/ 0 h 317791"/>
              <a:gd name="connsiteX1" fmla="*/ 471177 w 1641675"/>
              <a:gd name="connsiteY1" fmla="*/ 68954 h 317791"/>
              <a:gd name="connsiteX2" fmla="*/ 1490508 w 1641675"/>
              <a:gd name="connsiteY2" fmla="*/ 68954 h 317791"/>
              <a:gd name="connsiteX3" fmla="*/ 1520489 w 1641675"/>
              <a:gd name="connsiteY3" fmla="*/ 188876 h 317791"/>
              <a:gd name="connsiteX4" fmla="*/ 381236 w 1641675"/>
              <a:gd name="connsiteY4" fmla="*/ 197870 h 317791"/>
              <a:gd name="connsiteX5" fmla="*/ 24470 w 1641675"/>
              <a:gd name="connsiteY5" fmla="*/ 317791 h 317791"/>
              <a:gd name="connsiteX0" fmla="*/ 15476 w 1642285"/>
              <a:gd name="connsiteY0" fmla="*/ 0 h 317791"/>
              <a:gd name="connsiteX1" fmla="*/ 471177 w 1642285"/>
              <a:gd name="connsiteY1" fmla="*/ 68954 h 317791"/>
              <a:gd name="connsiteX2" fmla="*/ 1490508 w 1642285"/>
              <a:gd name="connsiteY2" fmla="*/ 68954 h 317791"/>
              <a:gd name="connsiteX3" fmla="*/ 1520489 w 1642285"/>
              <a:gd name="connsiteY3" fmla="*/ 188876 h 317791"/>
              <a:gd name="connsiteX4" fmla="*/ 372242 w 1642285"/>
              <a:gd name="connsiteY4" fmla="*/ 179882 h 317791"/>
              <a:gd name="connsiteX5" fmla="*/ 24470 w 1642285"/>
              <a:gd name="connsiteY5" fmla="*/ 317791 h 317791"/>
              <a:gd name="connsiteX0" fmla="*/ 15613 w 1653192"/>
              <a:gd name="connsiteY0" fmla="*/ 0 h 317791"/>
              <a:gd name="connsiteX1" fmla="*/ 471314 w 1653192"/>
              <a:gd name="connsiteY1" fmla="*/ 68954 h 317791"/>
              <a:gd name="connsiteX2" fmla="*/ 1511632 w 1653192"/>
              <a:gd name="connsiteY2" fmla="*/ 68954 h 317791"/>
              <a:gd name="connsiteX3" fmla="*/ 1520626 w 1653192"/>
              <a:gd name="connsiteY3" fmla="*/ 188876 h 317791"/>
              <a:gd name="connsiteX4" fmla="*/ 372379 w 1653192"/>
              <a:gd name="connsiteY4" fmla="*/ 179882 h 317791"/>
              <a:gd name="connsiteX5" fmla="*/ 24607 w 1653192"/>
              <a:gd name="connsiteY5" fmla="*/ 317791 h 317791"/>
              <a:gd name="connsiteX0" fmla="*/ 15613 w 1644489"/>
              <a:gd name="connsiteY0" fmla="*/ 0 h 317791"/>
              <a:gd name="connsiteX1" fmla="*/ 471314 w 1644489"/>
              <a:gd name="connsiteY1" fmla="*/ 68954 h 317791"/>
              <a:gd name="connsiteX2" fmla="*/ 1511632 w 1644489"/>
              <a:gd name="connsiteY2" fmla="*/ 68954 h 317791"/>
              <a:gd name="connsiteX3" fmla="*/ 1505635 w 1644489"/>
              <a:gd name="connsiteY3" fmla="*/ 191874 h 317791"/>
              <a:gd name="connsiteX4" fmla="*/ 372379 w 1644489"/>
              <a:gd name="connsiteY4" fmla="*/ 179882 h 317791"/>
              <a:gd name="connsiteX5" fmla="*/ 24607 w 1644489"/>
              <a:gd name="connsiteY5" fmla="*/ 317791 h 317791"/>
              <a:gd name="connsiteX0" fmla="*/ 15613 w 1629811"/>
              <a:gd name="connsiteY0" fmla="*/ 0 h 317791"/>
              <a:gd name="connsiteX1" fmla="*/ 471314 w 1629811"/>
              <a:gd name="connsiteY1" fmla="*/ 68954 h 317791"/>
              <a:gd name="connsiteX2" fmla="*/ 1511632 w 1629811"/>
              <a:gd name="connsiteY2" fmla="*/ 68954 h 317791"/>
              <a:gd name="connsiteX3" fmla="*/ 1478653 w 1629811"/>
              <a:gd name="connsiteY3" fmla="*/ 188876 h 317791"/>
              <a:gd name="connsiteX4" fmla="*/ 372379 w 1629811"/>
              <a:gd name="connsiteY4" fmla="*/ 179882 h 317791"/>
              <a:gd name="connsiteX5" fmla="*/ 24607 w 1629811"/>
              <a:gd name="connsiteY5" fmla="*/ 317791 h 317791"/>
              <a:gd name="connsiteX0" fmla="*/ 13911 w 1628109"/>
              <a:gd name="connsiteY0" fmla="*/ 0 h 317791"/>
              <a:gd name="connsiteX1" fmla="*/ 469612 w 1628109"/>
              <a:gd name="connsiteY1" fmla="*/ 68954 h 317791"/>
              <a:gd name="connsiteX2" fmla="*/ 1509930 w 1628109"/>
              <a:gd name="connsiteY2" fmla="*/ 68954 h 317791"/>
              <a:gd name="connsiteX3" fmla="*/ 1476951 w 1628109"/>
              <a:gd name="connsiteY3" fmla="*/ 188876 h 317791"/>
              <a:gd name="connsiteX4" fmla="*/ 370677 w 1628109"/>
              <a:gd name="connsiteY4" fmla="*/ 179882 h 317791"/>
              <a:gd name="connsiteX5" fmla="*/ 22905 w 1628109"/>
              <a:gd name="connsiteY5" fmla="*/ 317791 h 317791"/>
              <a:gd name="connsiteX0" fmla="*/ 0 w 1614198"/>
              <a:gd name="connsiteY0" fmla="*/ 0 h 317791"/>
              <a:gd name="connsiteX1" fmla="*/ 455701 w 1614198"/>
              <a:gd name="connsiteY1" fmla="*/ 68954 h 317791"/>
              <a:gd name="connsiteX2" fmla="*/ 1496019 w 1614198"/>
              <a:gd name="connsiteY2" fmla="*/ 68954 h 317791"/>
              <a:gd name="connsiteX3" fmla="*/ 1463040 w 1614198"/>
              <a:gd name="connsiteY3" fmla="*/ 188876 h 317791"/>
              <a:gd name="connsiteX4" fmla="*/ 356766 w 1614198"/>
              <a:gd name="connsiteY4" fmla="*/ 179882 h 317791"/>
              <a:gd name="connsiteX5" fmla="*/ 8994 w 1614198"/>
              <a:gd name="connsiteY5" fmla="*/ 317791 h 317791"/>
              <a:gd name="connsiteX0" fmla="*/ 0 w 1629656"/>
              <a:gd name="connsiteY0" fmla="*/ 0 h 317791"/>
              <a:gd name="connsiteX1" fmla="*/ 455701 w 1629656"/>
              <a:gd name="connsiteY1" fmla="*/ 68954 h 317791"/>
              <a:gd name="connsiteX2" fmla="*/ 1496019 w 1629656"/>
              <a:gd name="connsiteY2" fmla="*/ 68954 h 317791"/>
              <a:gd name="connsiteX3" fmla="*/ 1612463 w 1629656"/>
              <a:gd name="connsiteY3" fmla="*/ 121915 h 317791"/>
              <a:gd name="connsiteX4" fmla="*/ 1463040 w 1629656"/>
              <a:gd name="connsiteY4" fmla="*/ 188876 h 317791"/>
              <a:gd name="connsiteX5" fmla="*/ 356766 w 1629656"/>
              <a:gd name="connsiteY5" fmla="*/ 179882 h 317791"/>
              <a:gd name="connsiteX6" fmla="*/ 8994 w 1629656"/>
              <a:gd name="connsiteY6" fmla="*/ 317791 h 317791"/>
              <a:gd name="connsiteX0" fmla="*/ 0 w 1627108"/>
              <a:gd name="connsiteY0" fmla="*/ 0 h 317791"/>
              <a:gd name="connsiteX1" fmla="*/ 455701 w 1627108"/>
              <a:gd name="connsiteY1" fmla="*/ 68954 h 317791"/>
              <a:gd name="connsiteX2" fmla="*/ 1496019 w 1627108"/>
              <a:gd name="connsiteY2" fmla="*/ 68954 h 317791"/>
              <a:gd name="connsiteX3" fmla="*/ 1612463 w 1627108"/>
              <a:gd name="connsiteY3" fmla="*/ 121915 h 317791"/>
              <a:gd name="connsiteX4" fmla="*/ 1463040 w 1627108"/>
              <a:gd name="connsiteY4" fmla="*/ 188876 h 317791"/>
              <a:gd name="connsiteX5" fmla="*/ 356766 w 1627108"/>
              <a:gd name="connsiteY5" fmla="*/ 179882 h 317791"/>
              <a:gd name="connsiteX6" fmla="*/ 8994 w 1627108"/>
              <a:gd name="connsiteY6" fmla="*/ 317791 h 317791"/>
              <a:gd name="connsiteX0" fmla="*/ 0 w 1627108"/>
              <a:gd name="connsiteY0" fmla="*/ 0 h 317791"/>
              <a:gd name="connsiteX1" fmla="*/ 455701 w 1627108"/>
              <a:gd name="connsiteY1" fmla="*/ 68954 h 317791"/>
              <a:gd name="connsiteX2" fmla="*/ 1496019 w 1627108"/>
              <a:gd name="connsiteY2" fmla="*/ 68954 h 317791"/>
              <a:gd name="connsiteX3" fmla="*/ 1612463 w 1627108"/>
              <a:gd name="connsiteY3" fmla="*/ 121915 h 317791"/>
              <a:gd name="connsiteX4" fmla="*/ 1463040 w 1627108"/>
              <a:gd name="connsiteY4" fmla="*/ 188876 h 317791"/>
              <a:gd name="connsiteX5" fmla="*/ 356766 w 1627108"/>
              <a:gd name="connsiteY5" fmla="*/ 179882 h 317791"/>
              <a:gd name="connsiteX6" fmla="*/ 8994 w 1627108"/>
              <a:gd name="connsiteY6" fmla="*/ 317791 h 317791"/>
              <a:gd name="connsiteX0" fmla="*/ 0 w 1622302"/>
              <a:gd name="connsiteY0" fmla="*/ 0 h 317791"/>
              <a:gd name="connsiteX1" fmla="*/ 455701 w 1622302"/>
              <a:gd name="connsiteY1" fmla="*/ 68954 h 317791"/>
              <a:gd name="connsiteX2" fmla="*/ 1496019 w 1622302"/>
              <a:gd name="connsiteY2" fmla="*/ 68954 h 317791"/>
              <a:gd name="connsiteX3" fmla="*/ 1604779 w 1622302"/>
              <a:gd name="connsiteY3" fmla="*/ 117699 h 317791"/>
              <a:gd name="connsiteX4" fmla="*/ 1463040 w 1622302"/>
              <a:gd name="connsiteY4" fmla="*/ 188876 h 317791"/>
              <a:gd name="connsiteX5" fmla="*/ 356766 w 1622302"/>
              <a:gd name="connsiteY5" fmla="*/ 179882 h 317791"/>
              <a:gd name="connsiteX6" fmla="*/ 8994 w 1622302"/>
              <a:gd name="connsiteY6" fmla="*/ 317791 h 317791"/>
              <a:gd name="connsiteX0" fmla="*/ 0 w 1626129"/>
              <a:gd name="connsiteY0" fmla="*/ 0 h 317791"/>
              <a:gd name="connsiteX1" fmla="*/ 455701 w 1626129"/>
              <a:gd name="connsiteY1" fmla="*/ 68954 h 317791"/>
              <a:gd name="connsiteX2" fmla="*/ 1496019 w 1626129"/>
              <a:gd name="connsiteY2" fmla="*/ 68954 h 317791"/>
              <a:gd name="connsiteX3" fmla="*/ 1610926 w 1626129"/>
              <a:gd name="connsiteY3" fmla="*/ 119808 h 317791"/>
              <a:gd name="connsiteX4" fmla="*/ 1463040 w 1626129"/>
              <a:gd name="connsiteY4" fmla="*/ 188876 h 317791"/>
              <a:gd name="connsiteX5" fmla="*/ 356766 w 1626129"/>
              <a:gd name="connsiteY5" fmla="*/ 179882 h 317791"/>
              <a:gd name="connsiteX6" fmla="*/ 8994 w 1626129"/>
              <a:gd name="connsiteY6" fmla="*/ 317791 h 317791"/>
              <a:gd name="connsiteX0" fmla="*/ 0 w 1620219"/>
              <a:gd name="connsiteY0" fmla="*/ 0 h 317791"/>
              <a:gd name="connsiteX1" fmla="*/ 455701 w 1620219"/>
              <a:gd name="connsiteY1" fmla="*/ 68954 h 317791"/>
              <a:gd name="connsiteX2" fmla="*/ 1316212 w 1620219"/>
              <a:gd name="connsiteY2" fmla="*/ 68954 h 317791"/>
              <a:gd name="connsiteX3" fmla="*/ 1610926 w 1620219"/>
              <a:gd name="connsiteY3" fmla="*/ 119808 h 317791"/>
              <a:gd name="connsiteX4" fmla="*/ 1463040 w 1620219"/>
              <a:gd name="connsiteY4" fmla="*/ 188876 h 317791"/>
              <a:gd name="connsiteX5" fmla="*/ 356766 w 1620219"/>
              <a:gd name="connsiteY5" fmla="*/ 179882 h 317791"/>
              <a:gd name="connsiteX6" fmla="*/ 8994 w 1620219"/>
              <a:gd name="connsiteY6" fmla="*/ 317791 h 317791"/>
              <a:gd name="connsiteX0" fmla="*/ 0 w 1610963"/>
              <a:gd name="connsiteY0" fmla="*/ 0 h 317791"/>
              <a:gd name="connsiteX1" fmla="*/ 455701 w 1610963"/>
              <a:gd name="connsiteY1" fmla="*/ 68954 h 317791"/>
              <a:gd name="connsiteX2" fmla="*/ 1316212 w 1610963"/>
              <a:gd name="connsiteY2" fmla="*/ 68954 h 317791"/>
              <a:gd name="connsiteX3" fmla="*/ 1610926 w 1610963"/>
              <a:gd name="connsiteY3" fmla="*/ 119808 h 317791"/>
              <a:gd name="connsiteX4" fmla="*/ 1309359 w 1610963"/>
              <a:gd name="connsiteY4" fmla="*/ 185714 h 317791"/>
              <a:gd name="connsiteX5" fmla="*/ 356766 w 1610963"/>
              <a:gd name="connsiteY5" fmla="*/ 179882 h 317791"/>
              <a:gd name="connsiteX6" fmla="*/ 8994 w 1610963"/>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9359 w 1612498"/>
              <a:gd name="connsiteY4" fmla="*/ 185714 h 317791"/>
              <a:gd name="connsiteX5" fmla="*/ 356766 w 1612498"/>
              <a:gd name="connsiteY5" fmla="*/ 179882 h 317791"/>
              <a:gd name="connsiteX6" fmla="*/ 8994 w 1612498"/>
              <a:gd name="connsiteY6" fmla="*/ 317791 h 317791"/>
              <a:gd name="connsiteX0" fmla="*/ 0 w 1612497"/>
              <a:gd name="connsiteY0" fmla="*/ 0 h 317791"/>
              <a:gd name="connsiteX1" fmla="*/ 455701 w 1612497"/>
              <a:gd name="connsiteY1" fmla="*/ 68954 h 317791"/>
              <a:gd name="connsiteX2" fmla="*/ 1316212 w 1612497"/>
              <a:gd name="connsiteY2" fmla="*/ 68954 h 317791"/>
              <a:gd name="connsiteX3" fmla="*/ 1612462 w 1612497"/>
              <a:gd name="connsiteY3" fmla="*/ 119808 h 317791"/>
              <a:gd name="connsiteX4" fmla="*/ 1307823 w 1612497"/>
              <a:gd name="connsiteY4" fmla="*/ 181497 h 317791"/>
              <a:gd name="connsiteX5" fmla="*/ 356766 w 1612497"/>
              <a:gd name="connsiteY5" fmla="*/ 179882 h 317791"/>
              <a:gd name="connsiteX6" fmla="*/ 8994 w 1612497"/>
              <a:gd name="connsiteY6" fmla="*/ 317791 h 317791"/>
              <a:gd name="connsiteX0" fmla="*/ 0 w 1612501"/>
              <a:gd name="connsiteY0" fmla="*/ 0 h 317791"/>
              <a:gd name="connsiteX1" fmla="*/ 455701 w 1612501"/>
              <a:gd name="connsiteY1" fmla="*/ 68954 h 317791"/>
              <a:gd name="connsiteX2" fmla="*/ 1316212 w 1612501"/>
              <a:gd name="connsiteY2" fmla="*/ 68954 h 317791"/>
              <a:gd name="connsiteX3" fmla="*/ 1612462 w 1612501"/>
              <a:gd name="connsiteY3" fmla="*/ 119808 h 317791"/>
              <a:gd name="connsiteX4" fmla="*/ 1307823 w 1612501"/>
              <a:gd name="connsiteY4" fmla="*/ 181497 h 317791"/>
              <a:gd name="connsiteX5" fmla="*/ 356766 w 1612501"/>
              <a:gd name="connsiteY5" fmla="*/ 179882 h 317791"/>
              <a:gd name="connsiteX6" fmla="*/ 8994 w 1612501"/>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58413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58413 h 317791"/>
              <a:gd name="connsiteX2" fmla="*/ 1311602 w 1612498"/>
              <a:gd name="connsiteY2" fmla="*/ 66846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58413 h 317791"/>
              <a:gd name="connsiteX2" fmla="*/ 1311602 w 1612498"/>
              <a:gd name="connsiteY2" fmla="*/ 66846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500"/>
              <a:gd name="connsiteY0" fmla="*/ 0 h 317791"/>
              <a:gd name="connsiteX1" fmla="*/ 455701 w 1612500"/>
              <a:gd name="connsiteY1" fmla="*/ 58413 h 317791"/>
              <a:gd name="connsiteX2" fmla="*/ 1311602 w 1612500"/>
              <a:gd name="connsiteY2" fmla="*/ 66846 h 317791"/>
              <a:gd name="connsiteX3" fmla="*/ 1612462 w 1612500"/>
              <a:gd name="connsiteY3" fmla="*/ 119808 h 317791"/>
              <a:gd name="connsiteX4" fmla="*/ 1307823 w 1612500"/>
              <a:gd name="connsiteY4" fmla="*/ 181497 h 317791"/>
              <a:gd name="connsiteX5" fmla="*/ 356766 w 1612500"/>
              <a:gd name="connsiteY5" fmla="*/ 179882 h 317791"/>
              <a:gd name="connsiteX6" fmla="*/ 8994 w 1612500"/>
              <a:gd name="connsiteY6" fmla="*/ 317791 h 317791"/>
              <a:gd name="connsiteX0" fmla="*/ 0 w 1612513"/>
              <a:gd name="connsiteY0" fmla="*/ 0 h 317791"/>
              <a:gd name="connsiteX1" fmla="*/ 455701 w 1612513"/>
              <a:gd name="connsiteY1" fmla="*/ 58413 h 317791"/>
              <a:gd name="connsiteX2" fmla="*/ 1311602 w 1612513"/>
              <a:gd name="connsiteY2" fmla="*/ 66846 h 317791"/>
              <a:gd name="connsiteX3" fmla="*/ 1612462 w 1612513"/>
              <a:gd name="connsiteY3" fmla="*/ 119808 h 317791"/>
              <a:gd name="connsiteX4" fmla="*/ 1307823 w 1612513"/>
              <a:gd name="connsiteY4" fmla="*/ 181497 h 317791"/>
              <a:gd name="connsiteX5" fmla="*/ 356766 w 1612513"/>
              <a:gd name="connsiteY5" fmla="*/ 179882 h 317791"/>
              <a:gd name="connsiteX6" fmla="*/ 8994 w 1612513"/>
              <a:gd name="connsiteY6" fmla="*/ 317791 h 317791"/>
              <a:gd name="connsiteX0" fmla="*/ 0 w 1612513"/>
              <a:gd name="connsiteY0" fmla="*/ 0 h 317791"/>
              <a:gd name="connsiteX1" fmla="*/ 455701 w 1612513"/>
              <a:gd name="connsiteY1" fmla="*/ 58413 h 317791"/>
              <a:gd name="connsiteX2" fmla="*/ 1311602 w 1612513"/>
              <a:gd name="connsiteY2" fmla="*/ 66846 h 317791"/>
              <a:gd name="connsiteX3" fmla="*/ 1612462 w 1612513"/>
              <a:gd name="connsiteY3" fmla="*/ 119808 h 317791"/>
              <a:gd name="connsiteX4" fmla="*/ 1307823 w 1612513"/>
              <a:gd name="connsiteY4" fmla="*/ 181497 h 317791"/>
              <a:gd name="connsiteX5" fmla="*/ 356766 w 1612513"/>
              <a:gd name="connsiteY5" fmla="*/ 179882 h 317791"/>
              <a:gd name="connsiteX6" fmla="*/ 8994 w 1612513"/>
              <a:gd name="connsiteY6" fmla="*/ 317791 h 317791"/>
              <a:gd name="connsiteX0" fmla="*/ 0 w 1612513"/>
              <a:gd name="connsiteY0" fmla="*/ 0 h 287222"/>
              <a:gd name="connsiteX1" fmla="*/ 455701 w 1612513"/>
              <a:gd name="connsiteY1" fmla="*/ 58413 h 287222"/>
              <a:gd name="connsiteX2" fmla="*/ 1311602 w 1612513"/>
              <a:gd name="connsiteY2" fmla="*/ 66846 h 287222"/>
              <a:gd name="connsiteX3" fmla="*/ 1612462 w 1612513"/>
              <a:gd name="connsiteY3" fmla="*/ 119808 h 287222"/>
              <a:gd name="connsiteX4" fmla="*/ 1307823 w 1612513"/>
              <a:gd name="connsiteY4" fmla="*/ 181497 h 287222"/>
              <a:gd name="connsiteX5" fmla="*/ 356766 w 1612513"/>
              <a:gd name="connsiteY5" fmla="*/ 179882 h 287222"/>
              <a:gd name="connsiteX6" fmla="*/ 7457 w 1612513"/>
              <a:gd name="connsiteY6" fmla="*/ 287222 h 287222"/>
              <a:gd name="connsiteX0" fmla="*/ 1763 w 1614276"/>
              <a:gd name="connsiteY0" fmla="*/ 0 h 287222"/>
              <a:gd name="connsiteX1" fmla="*/ 457464 w 1614276"/>
              <a:gd name="connsiteY1" fmla="*/ 58413 h 287222"/>
              <a:gd name="connsiteX2" fmla="*/ 1313365 w 1614276"/>
              <a:gd name="connsiteY2" fmla="*/ 66846 h 287222"/>
              <a:gd name="connsiteX3" fmla="*/ 1614225 w 1614276"/>
              <a:gd name="connsiteY3" fmla="*/ 119808 h 287222"/>
              <a:gd name="connsiteX4" fmla="*/ 1309586 w 1614276"/>
              <a:gd name="connsiteY4" fmla="*/ 181497 h 287222"/>
              <a:gd name="connsiteX5" fmla="*/ 358529 w 1614276"/>
              <a:gd name="connsiteY5" fmla="*/ 179882 h 287222"/>
              <a:gd name="connsiteX6" fmla="*/ 0 w 1614276"/>
              <a:gd name="connsiteY6" fmla="*/ 287222 h 287222"/>
              <a:gd name="connsiteX0" fmla="*/ 1763 w 1614276"/>
              <a:gd name="connsiteY0" fmla="*/ 0 h 287222"/>
              <a:gd name="connsiteX1" fmla="*/ 457464 w 1614276"/>
              <a:gd name="connsiteY1" fmla="*/ 58413 h 287222"/>
              <a:gd name="connsiteX2" fmla="*/ 1313365 w 1614276"/>
              <a:gd name="connsiteY2" fmla="*/ 66846 h 287222"/>
              <a:gd name="connsiteX3" fmla="*/ 1614225 w 1614276"/>
              <a:gd name="connsiteY3" fmla="*/ 119808 h 287222"/>
              <a:gd name="connsiteX4" fmla="*/ 1309586 w 1614276"/>
              <a:gd name="connsiteY4" fmla="*/ 181497 h 287222"/>
              <a:gd name="connsiteX5" fmla="*/ 358529 w 1614276"/>
              <a:gd name="connsiteY5" fmla="*/ 179882 h 287222"/>
              <a:gd name="connsiteX6" fmla="*/ 0 w 1614276"/>
              <a:gd name="connsiteY6" fmla="*/ 287222 h 28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4276" h="287222">
                <a:moveTo>
                  <a:pt x="1763" y="0"/>
                </a:moveTo>
                <a:cubicBezTo>
                  <a:pt x="146877" y="63845"/>
                  <a:pt x="228106" y="56759"/>
                  <a:pt x="457464" y="58413"/>
                </a:cubicBezTo>
                <a:lnTo>
                  <a:pt x="1313365" y="66846"/>
                </a:lnTo>
                <a:cubicBezTo>
                  <a:pt x="1535357" y="69700"/>
                  <a:pt x="1613574" y="55549"/>
                  <a:pt x="1614225" y="119808"/>
                </a:cubicBezTo>
                <a:cubicBezTo>
                  <a:pt x="1616413" y="205150"/>
                  <a:pt x="1549605" y="180972"/>
                  <a:pt x="1309586" y="181497"/>
                </a:cubicBezTo>
                <a:cubicBezTo>
                  <a:pt x="1069567" y="182022"/>
                  <a:pt x="681633" y="171046"/>
                  <a:pt x="358529" y="179882"/>
                </a:cubicBezTo>
                <a:cubicBezTo>
                  <a:pt x="109192" y="201368"/>
                  <a:pt x="55805" y="218701"/>
                  <a:pt x="0" y="287222"/>
                </a:cubicBezTo>
              </a:path>
            </a:pathLst>
          </a:custGeom>
          <a:noFill/>
          <a:ln>
            <a:solidFill>
              <a:srgbClr val="0070C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reeform: Shape 60">
            <a:extLst>
              <a:ext uri="{FF2B5EF4-FFF2-40B4-BE49-F238E27FC236}">
                <a16:creationId xmlns:a16="http://schemas.microsoft.com/office/drawing/2014/main" id="{46F024BB-7D7F-FE06-8A2A-15EA3D511E91}"/>
              </a:ext>
            </a:extLst>
          </p:cNvPr>
          <p:cNvSpPr/>
          <p:nvPr/>
        </p:nvSpPr>
        <p:spPr>
          <a:xfrm>
            <a:off x="7355099" y="3901725"/>
            <a:ext cx="645407" cy="418749"/>
          </a:xfrm>
          <a:custGeom>
            <a:avLst/>
            <a:gdLst>
              <a:gd name="connsiteX0" fmla="*/ 88879 w 1756363"/>
              <a:gd name="connsiteY0" fmla="*/ 0 h 317791"/>
              <a:gd name="connsiteX1" fmla="*/ 160832 w 1756363"/>
              <a:gd name="connsiteY1" fmla="*/ 56962 h 317791"/>
              <a:gd name="connsiteX2" fmla="*/ 1563911 w 1756363"/>
              <a:gd name="connsiteY2" fmla="*/ 68954 h 317791"/>
              <a:gd name="connsiteX3" fmla="*/ 1593892 w 1756363"/>
              <a:gd name="connsiteY3" fmla="*/ 188876 h 317791"/>
              <a:gd name="connsiteX4" fmla="*/ 166828 w 1756363"/>
              <a:gd name="connsiteY4" fmla="*/ 209862 h 317791"/>
              <a:gd name="connsiteX5" fmla="*/ 97873 w 1756363"/>
              <a:gd name="connsiteY5" fmla="*/ 317791 h 317791"/>
              <a:gd name="connsiteX0" fmla="*/ 83975 w 1730011"/>
              <a:gd name="connsiteY0" fmla="*/ 0 h 317791"/>
              <a:gd name="connsiteX1" fmla="*/ 539676 w 1730011"/>
              <a:gd name="connsiteY1" fmla="*/ 68954 h 317791"/>
              <a:gd name="connsiteX2" fmla="*/ 1559007 w 1730011"/>
              <a:gd name="connsiteY2" fmla="*/ 68954 h 317791"/>
              <a:gd name="connsiteX3" fmla="*/ 1588988 w 1730011"/>
              <a:gd name="connsiteY3" fmla="*/ 188876 h 317791"/>
              <a:gd name="connsiteX4" fmla="*/ 161924 w 1730011"/>
              <a:gd name="connsiteY4" fmla="*/ 209862 h 317791"/>
              <a:gd name="connsiteX5" fmla="*/ 92969 w 1730011"/>
              <a:gd name="connsiteY5" fmla="*/ 317791 h 317791"/>
              <a:gd name="connsiteX0" fmla="*/ 15476 w 1641675"/>
              <a:gd name="connsiteY0" fmla="*/ 0 h 317791"/>
              <a:gd name="connsiteX1" fmla="*/ 471177 w 1641675"/>
              <a:gd name="connsiteY1" fmla="*/ 68954 h 317791"/>
              <a:gd name="connsiteX2" fmla="*/ 1490508 w 1641675"/>
              <a:gd name="connsiteY2" fmla="*/ 68954 h 317791"/>
              <a:gd name="connsiteX3" fmla="*/ 1520489 w 1641675"/>
              <a:gd name="connsiteY3" fmla="*/ 188876 h 317791"/>
              <a:gd name="connsiteX4" fmla="*/ 381236 w 1641675"/>
              <a:gd name="connsiteY4" fmla="*/ 197870 h 317791"/>
              <a:gd name="connsiteX5" fmla="*/ 24470 w 1641675"/>
              <a:gd name="connsiteY5" fmla="*/ 317791 h 317791"/>
              <a:gd name="connsiteX0" fmla="*/ 15476 w 1642285"/>
              <a:gd name="connsiteY0" fmla="*/ 0 h 317791"/>
              <a:gd name="connsiteX1" fmla="*/ 471177 w 1642285"/>
              <a:gd name="connsiteY1" fmla="*/ 68954 h 317791"/>
              <a:gd name="connsiteX2" fmla="*/ 1490508 w 1642285"/>
              <a:gd name="connsiteY2" fmla="*/ 68954 h 317791"/>
              <a:gd name="connsiteX3" fmla="*/ 1520489 w 1642285"/>
              <a:gd name="connsiteY3" fmla="*/ 188876 h 317791"/>
              <a:gd name="connsiteX4" fmla="*/ 372242 w 1642285"/>
              <a:gd name="connsiteY4" fmla="*/ 179882 h 317791"/>
              <a:gd name="connsiteX5" fmla="*/ 24470 w 1642285"/>
              <a:gd name="connsiteY5" fmla="*/ 317791 h 317791"/>
              <a:gd name="connsiteX0" fmla="*/ 15613 w 1653192"/>
              <a:gd name="connsiteY0" fmla="*/ 0 h 317791"/>
              <a:gd name="connsiteX1" fmla="*/ 471314 w 1653192"/>
              <a:gd name="connsiteY1" fmla="*/ 68954 h 317791"/>
              <a:gd name="connsiteX2" fmla="*/ 1511632 w 1653192"/>
              <a:gd name="connsiteY2" fmla="*/ 68954 h 317791"/>
              <a:gd name="connsiteX3" fmla="*/ 1520626 w 1653192"/>
              <a:gd name="connsiteY3" fmla="*/ 188876 h 317791"/>
              <a:gd name="connsiteX4" fmla="*/ 372379 w 1653192"/>
              <a:gd name="connsiteY4" fmla="*/ 179882 h 317791"/>
              <a:gd name="connsiteX5" fmla="*/ 24607 w 1653192"/>
              <a:gd name="connsiteY5" fmla="*/ 317791 h 317791"/>
              <a:gd name="connsiteX0" fmla="*/ 15613 w 1644489"/>
              <a:gd name="connsiteY0" fmla="*/ 0 h 317791"/>
              <a:gd name="connsiteX1" fmla="*/ 471314 w 1644489"/>
              <a:gd name="connsiteY1" fmla="*/ 68954 h 317791"/>
              <a:gd name="connsiteX2" fmla="*/ 1511632 w 1644489"/>
              <a:gd name="connsiteY2" fmla="*/ 68954 h 317791"/>
              <a:gd name="connsiteX3" fmla="*/ 1505635 w 1644489"/>
              <a:gd name="connsiteY3" fmla="*/ 191874 h 317791"/>
              <a:gd name="connsiteX4" fmla="*/ 372379 w 1644489"/>
              <a:gd name="connsiteY4" fmla="*/ 179882 h 317791"/>
              <a:gd name="connsiteX5" fmla="*/ 24607 w 1644489"/>
              <a:gd name="connsiteY5" fmla="*/ 317791 h 317791"/>
              <a:gd name="connsiteX0" fmla="*/ 15613 w 1629811"/>
              <a:gd name="connsiteY0" fmla="*/ 0 h 317791"/>
              <a:gd name="connsiteX1" fmla="*/ 471314 w 1629811"/>
              <a:gd name="connsiteY1" fmla="*/ 68954 h 317791"/>
              <a:gd name="connsiteX2" fmla="*/ 1511632 w 1629811"/>
              <a:gd name="connsiteY2" fmla="*/ 68954 h 317791"/>
              <a:gd name="connsiteX3" fmla="*/ 1478653 w 1629811"/>
              <a:gd name="connsiteY3" fmla="*/ 188876 h 317791"/>
              <a:gd name="connsiteX4" fmla="*/ 372379 w 1629811"/>
              <a:gd name="connsiteY4" fmla="*/ 179882 h 317791"/>
              <a:gd name="connsiteX5" fmla="*/ 24607 w 1629811"/>
              <a:gd name="connsiteY5" fmla="*/ 317791 h 317791"/>
              <a:gd name="connsiteX0" fmla="*/ 13911 w 1628109"/>
              <a:gd name="connsiteY0" fmla="*/ 0 h 317791"/>
              <a:gd name="connsiteX1" fmla="*/ 469612 w 1628109"/>
              <a:gd name="connsiteY1" fmla="*/ 68954 h 317791"/>
              <a:gd name="connsiteX2" fmla="*/ 1509930 w 1628109"/>
              <a:gd name="connsiteY2" fmla="*/ 68954 h 317791"/>
              <a:gd name="connsiteX3" fmla="*/ 1476951 w 1628109"/>
              <a:gd name="connsiteY3" fmla="*/ 188876 h 317791"/>
              <a:gd name="connsiteX4" fmla="*/ 370677 w 1628109"/>
              <a:gd name="connsiteY4" fmla="*/ 179882 h 317791"/>
              <a:gd name="connsiteX5" fmla="*/ 22905 w 1628109"/>
              <a:gd name="connsiteY5" fmla="*/ 317791 h 317791"/>
              <a:gd name="connsiteX0" fmla="*/ 0 w 1614198"/>
              <a:gd name="connsiteY0" fmla="*/ 0 h 317791"/>
              <a:gd name="connsiteX1" fmla="*/ 455701 w 1614198"/>
              <a:gd name="connsiteY1" fmla="*/ 68954 h 317791"/>
              <a:gd name="connsiteX2" fmla="*/ 1496019 w 1614198"/>
              <a:gd name="connsiteY2" fmla="*/ 68954 h 317791"/>
              <a:gd name="connsiteX3" fmla="*/ 1463040 w 1614198"/>
              <a:gd name="connsiteY3" fmla="*/ 188876 h 317791"/>
              <a:gd name="connsiteX4" fmla="*/ 356766 w 1614198"/>
              <a:gd name="connsiteY4" fmla="*/ 179882 h 317791"/>
              <a:gd name="connsiteX5" fmla="*/ 8994 w 1614198"/>
              <a:gd name="connsiteY5" fmla="*/ 317791 h 317791"/>
              <a:gd name="connsiteX0" fmla="*/ 0 w 1629656"/>
              <a:gd name="connsiteY0" fmla="*/ 0 h 317791"/>
              <a:gd name="connsiteX1" fmla="*/ 455701 w 1629656"/>
              <a:gd name="connsiteY1" fmla="*/ 68954 h 317791"/>
              <a:gd name="connsiteX2" fmla="*/ 1496019 w 1629656"/>
              <a:gd name="connsiteY2" fmla="*/ 68954 h 317791"/>
              <a:gd name="connsiteX3" fmla="*/ 1612463 w 1629656"/>
              <a:gd name="connsiteY3" fmla="*/ 121915 h 317791"/>
              <a:gd name="connsiteX4" fmla="*/ 1463040 w 1629656"/>
              <a:gd name="connsiteY4" fmla="*/ 188876 h 317791"/>
              <a:gd name="connsiteX5" fmla="*/ 356766 w 1629656"/>
              <a:gd name="connsiteY5" fmla="*/ 179882 h 317791"/>
              <a:gd name="connsiteX6" fmla="*/ 8994 w 1629656"/>
              <a:gd name="connsiteY6" fmla="*/ 317791 h 317791"/>
              <a:gd name="connsiteX0" fmla="*/ 0 w 1627108"/>
              <a:gd name="connsiteY0" fmla="*/ 0 h 317791"/>
              <a:gd name="connsiteX1" fmla="*/ 455701 w 1627108"/>
              <a:gd name="connsiteY1" fmla="*/ 68954 h 317791"/>
              <a:gd name="connsiteX2" fmla="*/ 1496019 w 1627108"/>
              <a:gd name="connsiteY2" fmla="*/ 68954 h 317791"/>
              <a:gd name="connsiteX3" fmla="*/ 1612463 w 1627108"/>
              <a:gd name="connsiteY3" fmla="*/ 121915 h 317791"/>
              <a:gd name="connsiteX4" fmla="*/ 1463040 w 1627108"/>
              <a:gd name="connsiteY4" fmla="*/ 188876 h 317791"/>
              <a:gd name="connsiteX5" fmla="*/ 356766 w 1627108"/>
              <a:gd name="connsiteY5" fmla="*/ 179882 h 317791"/>
              <a:gd name="connsiteX6" fmla="*/ 8994 w 1627108"/>
              <a:gd name="connsiteY6" fmla="*/ 317791 h 317791"/>
              <a:gd name="connsiteX0" fmla="*/ 0 w 1627108"/>
              <a:gd name="connsiteY0" fmla="*/ 0 h 317791"/>
              <a:gd name="connsiteX1" fmla="*/ 455701 w 1627108"/>
              <a:gd name="connsiteY1" fmla="*/ 68954 h 317791"/>
              <a:gd name="connsiteX2" fmla="*/ 1496019 w 1627108"/>
              <a:gd name="connsiteY2" fmla="*/ 68954 h 317791"/>
              <a:gd name="connsiteX3" fmla="*/ 1612463 w 1627108"/>
              <a:gd name="connsiteY3" fmla="*/ 121915 h 317791"/>
              <a:gd name="connsiteX4" fmla="*/ 1463040 w 1627108"/>
              <a:gd name="connsiteY4" fmla="*/ 188876 h 317791"/>
              <a:gd name="connsiteX5" fmla="*/ 356766 w 1627108"/>
              <a:gd name="connsiteY5" fmla="*/ 179882 h 317791"/>
              <a:gd name="connsiteX6" fmla="*/ 8994 w 1627108"/>
              <a:gd name="connsiteY6" fmla="*/ 317791 h 317791"/>
              <a:gd name="connsiteX0" fmla="*/ 0 w 1622302"/>
              <a:gd name="connsiteY0" fmla="*/ 0 h 317791"/>
              <a:gd name="connsiteX1" fmla="*/ 455701 w 1622302"/>
              <a:gd name="connsiteY1" fmla="*/ 68954 h 317791"/>
              <a:gd name="connsiteX2" fmla="*/ 1496019 w 1622302"/>
              <a:gd name="connsiteY2" fmla="*/ 68954 h 317791"/>
              <a:gd name="connsiteX3" fmla="*/ 1604779 w 1622302"/>
              <a:gd name="connsiteY3" fmla="*/ 117699 h 317791"/>
              <a:gd name="connsiteX4" fmla="*/ 1463040 w 1622302"/>
              <a:gd name="connsiteY4" fmla="*/ 188876 h 317791"/>
              <a:gd name="connsiteX5" fmla="*/ 356766 w 1622302"/>
              <a:gd name="connsiteY5" fmla="*/ 179882 h 317791"/>
              <a:gd name="connsiteX6" fmla="*/ 8994 w 1622302"/>
              <a:gd name="connsiteY6" fmla="*/ 317791 h 317791"/>
              <a:gd name="connsiteX0" fmla="*/ 0 w 1626129"/>
              <a:gd name="connsiteY0" fmla="*/ 0 h 317791"/>
              <a:gd name="connsiteX1" fmla="*/ 455701 w 1626129"/>
              <a:gd name="connsiteY1" fmla="*/ 68954 h 317791"/>
              <a:gd name="connsiteX2" fmla="*/ 1496019 w 1626129"/>
              <a:gd name="connsiteY2" fmla="*/ 68954 h 317791"/>
              <a:gd name="connsiteX3" fmla="*/ 1610926 w 1626129"/>
              <a:gd name="connsiteY3" fmla="*/ 119808 h 317791"/>
              <a:gd name="connsiteX4" fmla="*/ 1463040 w 1626129"/>
              <a:gd name="connsiteY4" fmla="*/ 188876 h 317791"/>
              <a:gd name="connsiteX5" fmla="*/ 356766 w 1626129"/>
              <a:gd name="connsiteY5" fmla="*/ 179882 h 317791"/>
              <a:gd name="connsiteX6" fmla="*/ 8994 w 1626129"/>
              <a:gd name="connsiteY6" fmla="*/ 317791 h 317791"/>
              <a:gd name="connsiteX0" fmla="*/ 0 w 1620219"/>
              <a:gd name="connsiteY0" fmla="*/ 0 h 317791"/>
              <a:gd name="connsiteX1" fmla="*/ 455701 w 1620219"/>
              <a:gd name="connsiteY1" fmla="*/ 68954 h 317791"/>
              <a:gd name="connsiteX2" fmla="*/ 1316212 w 1620219"/>
              <a:gd name="connsiteY2" fmla="*/ 68954 h 317791"/>
              <a:gd name="connsiteX3" fmla="*/ 1610926 w 1620219"/>
              <a:gd name="connsiteY3" fmla="*/ 119808 h 317791"/>
              <a:gd name="connsiteX4" fmla="*/ 1463040 w 1620219"/>
              <a:gd name="connsiteY4" fmla="*/ 188876 h 317791"/>
              <a:gd name="connsiteX5" fmla="*/ 356766 w 1620219"/>
              <a:gd name="connsiteY5" fmla="*/ 179882 h 317791"/>
              <a:gd name="connsiteX6" fmla="*/ 8994 w 1620219"/>
              <a:gd name="connsiteY6" fmla="*/ 317791 h 317791"/>
              <a:gd name="connsiteX0" fmla="*/ 0 w 1610963"/>
              <a:gd name="connsiteY0" fmla="*/ 0 h 317791"/>
              <a:gd name="connsiteX1" fmla="*/ 455701 w 1610963"/>
              <a:gd name="connsiteY1" fmla="*/ 68954 h 317791"/>
              <a:gd name="connsiteX2" fmla="*/ 1316212 w 1610963"/>
              <a:gd name="connsiteY2" fmla="*/ 68954 h 317791"/>
              <a:gd name="connsiteX3" fmla="*/ 1610926 w 1610963"/>
              <a:gd name="connsiteY3" fmla="*/ 119808 h 317791"/>
              <a:gd name="connsiteX4" fmla="*/ 1309359 w 1610963"/>
              <a:gd name="connsiteY4" fmla="*/ 185714 h 317791"/>
              <a:gd name="connsiteX5" fmla="*/ 356766 w 1610963"/>
              <a:gd name="connsiteY5" fmla="*/ 179882 h 317791"/>
              <a:gd name="connsiteX6" fmla="*/ 8994 w 1610963"/>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9359 w 1612498"/>
              <a:gd name="connsiteY4" fmla="*/ 185714 h 317791"/>
              <a:gd name="connsiteX5" fmla="*/ 356766 w 1612498"/>
              <a:gd name="connsiteY5" fmla="*/ 179882 h 317791"/>
              <a:gd name="connsiteX6" fmla="*/ 8994 w 1612498"/>
              <a:gd name="connsiteY6" fmla="*/ 317791 h 317791"/>
              <a:gd name="connsiteX0" fmla="*/ 0 w 1612497"/>
              <a:gd name="connsiteY0" fmla="*/ 0 h 317791"/>
              <a:gd name="connsiteX1" fmla="*/ 455701 w 1612497"/>
              <a:gd name="connsiteY1" fmla="*/ 68954 h 317791"/>
              <a:gd name="connsiteX2" fmla="*/ 1316212 w 1612497"/>
              <a:gd name="connsiteY2" fmla="*/ 68954 h 317791"/>
              <a:gd name="connsiteX3" fmla="*/ 1612462 w 1612497"/>
              <a:gd name="connsiteY3" fmla="*/ 119808 h 317791"/>
              <a:gd name="connsiteX4" fmla="*/ 1307823 w 1612497"/>
              <a:gd name="connsiteY4" fmla="*/ 181497 h 317791"/>
              <a:gd name="connsiteX5" fmla="*/ 356766 w 1612497"/>
              <a:gd name="connsiteY5" fmla="*/ 179882 h 317791"/>
              <a:gd name="connsiteX6" fmla="*/ 8994 w 1612497"/>
              <a:gd name="connsiteY6" fmla="*/ 317791 h 317791"/>
              <a:gd name="connsiteX0" fmla="*/ 0 w 1612501"/>
              <a:gd name="connsiteY0" fmla="*/ 0 h 317791"/>
              <a:gd name="connsiteX1" fmla="*/ 455701 w 1612501"/>
              <a:gd name="connsiteY1" fmla="*/ 68954 h 317791"/>
              <a:gd name="connsiteX2" fmla="*/ 1316212 w 1612501"/>
              <a:gd name="connsiteY2" fmla="*/ 68954 h 317791"/>
              <a:gd name="connsiteX3" fmla="*/ 1612462 w 1612501"/>
              <a:gd name="connsiteY3" fmla="*/ 119808 h 317791"/>
              <a:gd name="connsiteX4" fmla="*/ 1307823 w 1612501"/>
              <a:gd name="connsiteY4" fmla="*/ 181497 h 317791"/>
              <a:gd name="connsiteX5" fmla="*/ 356766 w 1612501"/>
              <a:gd name="connsiteY5" fmla="*/ 179882 h 317791"/>
              <a:gd name="connsiteX6" fmla="*/ 8994 w 1612501"/>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58413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58413 h 317791"/>
              <a:gd name="connsiteX2" fmla="*/ 1311602 w 1612498"/>
              <a:gd name="connsiteY2" fmla="*/ 66846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58413 h 317791"/>
              <a:gd name="connsiteX2" fmla="*/ 1311602 w 1612498"/>
              <a:gd name="connsiteY2" fmla="*/ 66846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500"/>
              <a:gd name="connsiteY0" fmla="*/ 0 h 317791"/>
              <a:gd name="connsiteX1" fmla="*/ 455701 w 1612500"/>
              <a:gd name="connsiteY1" fmla="*/ 58413 h 317791"/>
              <a:gd name="connsiteX2" fmla="*/ 1311602 w 1612500"/>
              <a:gd name="connsiteY2" fmla="*/ 66846 h 317791"/>
              <a:gd name="connsiteX3" fmla="*/ 1612462 w 1612500"/>
              <a:gd name="connsiteY3" fmla="*/ 119808 h 317791"/>
              <a:gd name="connsiteX4" fmla="*/ 1307823 w 1612500"/>
              <a:gd name="connsiteY4" fmla="*/ 181497 h 317791"/>
              <a:gd name="connsiteX5" fmla="*/ 356766 w 1612500"/>
              <a:gd name="connsiteY5" fmla="*/ 179882 h 317791"/>
              <a:gd name="connsiteX6" fmla="*/ 8994 w 1612500"/>
              <a:gd name="connsiteY6" fmla="*/ 317791 h 317791"/>
              <a:gd name="connsiteX0" fmla="*/ 0 w 1612513"/>
              <a:gd name="connsiteY0" fmla="*/ 0 h 317791"/>
              <a:gd name="connsiteX1" fmla="*/ 455701 w 1612513"/>
              <a:gd name="connsiteY1" fmla="*/ 58413 h 317791"/>
              <a:gd name="connsiteX2" fmla="*/ 1311602 w 1612513"/>
              <a:gd name="connsiteY2" fmla="*/ 66846 h 317791"/>
              <a:gd name="connsiteX3" fmla="*/ 1612462 w 1612513"/>
              <a:gd name="connsiteY3" fmla="*/ 119808 h 317791"/>
              <a:gd name="connsiteX4" fmla="*/ 1307823 w 1612513"/>
              <a:gd name="connsiteY4" fmla="*/ 181497 h 317791"/>
              <a:gd name="connsiteX5" fmla="*/ 356766 w 1612513"/>
              <a:gd name="connsiteY5" fmla="*/ 179882 h 317791"/>
              <a:gd name="connsiteX6" fmla="*/ 8994 w 1612513"/>
              <a:gd name="connsiteY6" fmla="*/ 317791 h 317791"/>
              <a:gd name="connsiteX0" fmla="*/ 0 w 1612513"/>
              <a:gd name="connsiteY0" fmla="*/ 0 h 317791"/>
              <a:gd name="connsiteX1" fmla="*/ 455701 w 1612513"/>
              <a:gd name="connsiteY1" fmla="*/ 58413 h 317791"/>
              <a:gd name="connsiteX2" fmla="*/ 1311602 w 1612513"/>
              <a:gd name="connsiteY2" fmla="*/ 66846 h 317791"/>
              <a:gd name="connsiteX3" fmla="*/ 1612462 w 1612513"/>
              <a:gd name="connsiteY3" fmla="*/ 119808 h 317791"/>
              <a:gd name="connsiteX4" fmla="*/ 1307823 w 1612513"/>
              <a:gd name="connsiteY4" fmla="*/ 181497 h 317791"/>
              <a:gd name="connsiteX5" fmla="*/ 356766 w 1612513"/>
              <a:gd name="connsiteY5" fmla="*/ 179882 h 317791"/>
              <a:gd name="connsiteX6" fmla="*/ 8994 w 1612513"/>
              <a:gd name="connsiteY6" fmla="*/ 317791 h 317791"/>
              <a:gd name="connsiteX0" fmla="*/ 0 w 1612513"/>
              <a:gd name="connsiteY0" fmla="*/ 0 h 287222"/>
              <a:gd name="connsiteX1" fmla="*/ 455701 w 1612513"/>
              <a:gd name="connsiteY1" fmla="*/ 58413 h 287222"/>
              <a:gd name="connsiteX2" fmla="*/ 1311602 w 1612513"/>
              <a:gd name="connsiteY2" fmla="*/ 66846 h 287222"/>
              <a:gd name="connsiteX3" fmla="*/ 1612462 w 1612513"/>
              <a:gd name="connsiteY3" fmla="*/ 119808 h 287222"/>
              <a:gd name="connsiteX4" fmla="*/ 1307823 w 1612513"/>
              <a:gd name="connsiteY4" fmla="*/ 181497 h 287222"/>
              <a:gd name="connsiteX5" fmla="*/ 356766 w 1612513"/>
              <a:gd name="connsiteY5" fmla="*/ 179882 h 287222"/>
              <a:gd name="connsiteX6" fmla="*/ 7457 w 1612513"/>
              <a:gd name="connsiteY6" fmla="*/ 287222 h 287222"/>
              <a:gd name="connsiteX0" fmla="*/ 1763 w 1614276"/>
              <a:gd name="connsiteY0" fmla="*/ 0 h 287222"/>
              <a:gd name="connsiteX1" fmla="*/ 457464 w 1614276"/>
              <a:gd name="connsiteY1" fmla="*/ 58413 h 287222"/>
              <a:gd name="connsiteX2" fmla="*/ 1313365 w 1614276"/>
              <a:gd name="connsiteY2" fmla="*/ 66846 h 287222"/>
              <a:gd name="connsiteX3" fmla="*/ 1614225 w 1614276"/>
              <a:gd name="connsiteY3" fmla="*/ 119808 h 287222"/>
              <a:gd name="connsiteX4" fmla="*/ 1309586 w 1614276"/>
              <a:gd name="connsiteY4" fmla="*/ 181497 h 287222"/>
              <a:gd name="connsiteX5" fmla="*/ 358529 w 1614276"/>
              <a:gd name="connsiteY5" fmla="*/ 179882 h 287222"/>
              <a:gd name="connsiteX6" fmla="*/ 0 w 1614276"/>
              <a:gd name="connsiteY6" fmla="*/ 287222 h 287222"/>
              <a:gd name="connsiteX0" fmla="*/ 1763 w 1614276"/>
              <a:gd name="connsiteY0" fmla="*/ 0 h 287222"/>
              <a:gd name="connsiteX1" fmla="*/ 457464 w 1614276"/>
              <a:gd name="connsiteY1" fmla="*/ 58413 h 287222"/>
              <a:gd name="connsiteX2" fmla="*/ 1313365 w 1614276"/>
              <a:gd name="connsiteY2" fmla="*/ 66846 h 287222"/>
              <a:gd name="connsiteX3" fmla="*/ 1614225 w 1614276"/>
              <a:gd name="connsiteY3" fmla="*/ 119808 h 287222"/>
              <a:gd name="connsiteX4" fmla="*/ 1309586 w 1614276"/>
              <a:gd name="connsiteY4" fmla="*/ 181497 h 287222"/>
              <a:gd name="connsiteX5" fmla="*/ 358529 w 1614276"/>
              <a:gd name="connsiteY5" fmla="*/ 179882 h 287222"/>
              <a:gd name="connsiteX6" fmla="*/ 0 w 1614276"/>
              <a:gd name="connsiteY6" fmla="*/ 287222 h 28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4276" h="287222">
                <a:moveTo>
                  <a:pt x="1763" y="0"/>
                </a:moveTo>
                <a:cubicBezTo>
                  <a:pt x="146877" y="63845"/>
                  <a:pt x="228106" y="56759"/>
                  <a:pt x="457464" y="58413"/>
                </a:cubicBezTo>
                <a:lnTo>
                  <a:pt x="1313365" y="66846"/>
                </a:lnTo>
                <a:cubicBezTo>
                  <a:pt x="1535357" y="69700"/>
                  <a:pt x="1613574" y="55549"/>
                  <a:pt x="1614225" y="119808"/>
                </a:cubicBezTo>
                <a:cubicBezTo>
                  <a:pt x="1616413" y="205150"/>
                  <a:pt x="1549605" y="180972"/>
                  <a:pt x="1309586" y="181497"/>
                </a:cubicBezTo>
                <a:cubicBezTo>
                  <a:pt x="1069567" y="182022"/>
                  <a:pt x="681633" y="171046"/>
                  <a:pt x="358529" y="179882"/>
                </a:cubicBezTo>
                <a:cubicBezTo>
                  <a:pt x="109192" y="201368"/>
                  <a:pt x="55805" y="218701"/>
                  <a:pt x="0" y="287222"/>
                </a:cubicBezTo>
              </a:path>
            </a:pathLst>
          </a:custGeom>
          <a:noFill/>
          <a:ln>
            <a:solidFill>
              <a:srgbClr val="7F450E"/>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31A4182A-657B-27C5-307F-D8AA05177B85}"/>
              </a:ext>
            </a:extLst>
          </p:cNvPr>
          <p:cNvSpPr/>
          <p:nvPr/>
        </p:nvSpPr>
        <p:spPr>
          <a:xfrm>
            <a:off x="7682319" y="4338049"/>
            <a:ext cx="318179" cy="418749"/>
          </a:xfrm>
          <a:custGeom>
            <a:avLst/>
            <a:gdLst>
              <a:gd name="connsiteX0" fmla="*/ 88879 w 1756363"/>
              <a:gd name="connsiteY0" fmla="*/ 0 h 317791"/>
              <a:gd name="connsiteX1" fmla="*/ 160832 w 1756363"/>
              <a:gd name="connsiteY1" fmla="*/ 56962 h 317791"/>
              <a:gd name="connsiteX2" fmla="*/ 1563911 w 1756363"/>
              <a:gd name="connsiteY2" fmla="*/ 68954 h 317791"/>
              <a:gd name="connsiteX3" fmla="*/ 1593892 w 1756363"/>
              <a:gd name="connsiteY3" fmla="*/ 188876 h 317791"/>
              <a:gd name="connsiteX4" fmla="*/ 166828 w 1756363"/>
              <a:gd name="connsiteY4" fmla="*/ 209862 h 317791"/>
              <a:gd name="connsiteX5" fmla="*/ 97873 w 1756363"/>
              <a:gd name="connsiteY5" fmla="*/ 317791 h 317791"/>
              <a:gd name="connsiteX0" fmla="*/ 83975 w 1730011"/>
              <a:gd name="connsiteY0" fmla="*/ 0 h 317791"/>
              <a:gd name="connsiteX1" fmla="*/ 539676 w 1730011"/>
              <a:gd name="connsiteY1" fmla="*/ 68954 h 317791"/>
              <a:gd name="connsiteX2" fmla="*/ 1559007 w 1730011"/>
              <a:gd name="connsiteY2" fmla="*/ 68954 h 317791"/>
              <a:gd name="connsiteX3" fmla="*/ 1588988 w 1730011"/>
              <a:gd name="connsiteY3" fmla="*/ 188876 h 317791"/>
              <a:gd name="connsiteX4" fmla="*/ 161924 w 1730011"/>
              <a:gd name="connsiteY4" fmla="*/ 209862 h 317791"/>
              <a:gd name="connsiteX5" fmla="*/ 92969 w 1730011"/>
              <a:gd name="connsiteY5" fmla="*/ 317791 h 317791"/>
              <a:gd name="connsiteX0" fmla="*/ 15476 w 1641675"/>
              <a:gd name="connsiteY0" fmla="*/ 0 h 317791"/>
              <a:gd name="connsiteX1" fmla="*/ 471177 w 1641675"/>
              <a:gd name="connsiteY1" fmla="*/ 68954 h 317791"/>
              <a:gd name="connsiteX2" fmla="*/ 1490508 w 1641675"/>
              <a:gd name="connsiteY2" fmla="*/ 68954 h 317791"/>
              <a:gd name="connsiteX3" fmla="*/ 1520489 w 1641675"/>
              <a:gd name="connsiteY3" fmla="*/ 188876 h 317791"/>
              <a:gd name="connsiteX4" fmla="*/ 381236 w 1641675"/>
              <a:gd name="connsiteY4" fmla="*/ 197870 h 317791"/>
              <a:gd name="connsiteX5" fmla="*/ 24470 w 1641675"/>
              <a:gd name="connsiteY5" fmla="*/ 317791 h 317791"/>
              <a:gd name="connsiteX0" fmla="*/ 15476 w 1642285"/>
              <a:gd name="connsiteY0" fmla="*/ 0 h 317791"/>
              <a:gd name="connsiteX1" fmla="*/ 471177 w 1642285"/>
              <a:gd name="connsiteY1" fmla="*/ 68954 h 317791"/>
              <a:gd name="connsiteX2" fmla="*/ 1490508 w 1642285"/>
              <a:gd name="connsiteY2" fmla="*/ 68954 h 317791"/>
              <a:gd name="connsiteX3" fmla="*/ 1520489 w 1642285"/>
              <a:gd name="connsiteY3" fmla="*/ 188876 h 317791"/>
              <a:gd name="connsiteX4" fmla="*/ 372242 w 1642285"/>
              <a:gd name="connsiteY4" fmla="*/ 179882 h 317791"/>
              <a:gd name="connsiteX5" fmla="*/ 24470 w 1642285"/>
              <a:gd name="connsiteY5" fmla="*/ 317791 h 317791"/>
              <a:gd name="connsiteX0" fmla="*/ 15613 w 1653192"/>
              <a:gd name="connsiteY0" fmla="*/ 0 h 317791"/>
              <a:gd name="connsiteX1" fmla="*/ 471314 w 1653192"/>
              <a:gd name="connsiteY1" fmla="*/ 68954 h 317791"/>
              <a:gd name="connsiteX2" fmla="*/ 1511632 w 1653192"/>
              <a:gd name="connsiteY2" fmla="*/ 68954 h 317791"/>
              <a:gd name="connsiteX3" fmla="*/ 1520626 w 1653192"/>
              <a:gd name="connsiteY3" fmla="*/ 188876 h 317791"/>
              <a:gd name="connsiteX4" fmla="*/ 372379 w 1653192"/>
              <a:gd name="connsiteY4" fmla="*/ 179882 h 317791"/>
              <a:gd name="connsiteX5" fmla="*/ 24607 w 1653192"/>
              <a:gd name="connsiteY5" fmla="*/ 317791 h 317791"/>
              <a:gd name="connsiteX0" fmla="*/ 15613 w 1644489"/>
              <a:gd name="connsiteY0" fmla="*/ 0 h 317791"/>
              <a:gd name="connsiteX1" fmla="*/ 471314 w 1644489"/>
              <a:gd name="connsiteY1" fmla="*/ 68954 h 317791"/>
              <a:gd name="connsiteX2" fmla="*/ 1511632 w 1644489"/>
              <a:gd name="connsiteY2" fmla="*/ 68954 h 317791"/>
              <a:gd name="connsiteX3" fmla="*/ 1505635 w 1644489"/>
              <a:gd name="connsiteY3" fmla="*/ 191874 h 317791"/>
              <a:gd name="connsiteX4" fmla="*/ 372379 w 1644489"/>
              <a:gd name="connsiteY4" fmla="*/ 179882 h 317791"/>
              <a:gd name="connsiteX5" fmla="*/ 24607 w 1644489"/>
              <a:gd name="connsiteY5" fmla="*/ 317791 h 317791"/>
              <a:gd name="connsiteX0" fmla="*/ 15613 w 1629811"/>
              <a:gd name="connsiteY0" fmla="*/ 0 h 317791"/>
              <a:gd name="connsiteX1" fmla="*/ 471314 w 1629811"/>
              <a:gd name="connsiteY1" fmla="*/ 68954 h 317791"/>
              <a:gd name="connsiteX2" fmla="*/ 1511632 w 1629811"/>
              <a:gd name="connsiteY2" fmla="*/ 68954 h 317791"/>
              <a:gd name="connsiteX3" fmla="*/ 1478653 w 1629811"/>
              <a:gd name="connsiteY3" fmla="*/ 188876 h 317791"/>
              <a:gd name="connsiteX4" fmla="*/ 372379 w 1629811"/>
              <a:gd name="connsiteY4" fmla="*/ 179882 h 317791"/>
              <a:gd name="connsiteX5" fmla="*/ 24607 w 1629811"/>
              <a:gd name="connsiteY5" fmla="*/ 317791 h 317791"/>
              <a:gd name="connsiteX0" fmla="*/ 13911 w 1628109"/>
              <a:gd name="connsiteY0" fmla="*/ 0 h 317791"/>
              <a:gd name="connsiteX1" fmla="*/ 469612 w 1628109"/>
              <a:gd name="connsiteY1" fmla="*/ 68954 h 317791"/>
              <a:gd name="connsiteX2" fmla="*/ 1509930 w 1628109"/>
              <a:gd name="connsiteY2" fmla="*/ 68954 h 317791"/>
              <a:gd name="connsiteX3" fmla="*/ 1476951 w 1628109"/>
              <a:gd name="connsiteY3" fmla="*/ 188876 h 317791"/>
              <a:gd name="connsiteX4" fmla="*/ 370677 w 1628109"/>
              <a:gd name="connsiteY4" fmla="*/ 179882 h 317791"/>
              <a:gd name="connsiteX5" fmla="*/ 22905 w 1628109"/>
              <a:gd name="connsiteY5" fmla="*/ 317791 h 317791"/>
              <a:gd name="connsiteX0" fmla="*/ 0 w 1614198"/>
              <a:gd name="connsiteY0" fmla="*/ 0 h 317791"/>
              <a:gd name="connsiteX1" fmla="*/ 455701 w 1614198"/>
              <a:gd name="connsiteY1" fmla="*/ 68954 h 317791"/>
              <a:gd name="connsiteX2" fmla="*/ 1496019 w 1614198"/>
              <a:gd name="connsiteY2" fmla="*/ 68954 h 317791"/>
              <a:gd name="connsiteX3" fmla="*/ 1463040 w 1614198"/>
              <a:gd name="connsiteY3" fmla="*/ 188876 h 317791"/>
              <a:gd name="connsiteX4" fmla="*/ 356766 w 1614198"/>
              <a:gd name="connsiteY4" fmla="*/ 179882 h 317791"/>
              <a:gd name="connsiteX5" fmla="*/ 8994 w 1614198"/>
              <a:gd name="connsiteY5" fmla="*/ 317791 h 317791"/>
              <a:gd name="connsiteX0" fmla="*/ 0 w 1629656"/>
              <a:gd name="connsiteY0" fmla="*/ 0 h 317791"/>
              <a:gd name="connsiteX1" fmla="*/ 455701 w 1629656"/>
              <a:gd name="connsiteY1" fmla="*/ 68954 h 317791"/>
              <a:gd name="connsiteX2" fmla="*/ 1496019 w 1629656"/>
              <a:gd name="connsiteY2" fmla="*/ 68954 h 317791"/>
              <a:gd name="connsiteX3" fmla="*/ 1612463 w 1629656"/>
              <a:gd name="connsiteY3" fmla="*/ 121915 h 317791"/>
              <a:gd name="connsiteX4" fmla="*/ 1463040 w 1629656"/>
              <a:gd name="connsiteY4" fmla="*/ 188876 h 317791"/>
              <a:gd name="connsiteX5" fmla="*/ 356766 w 1629656"/>
              <a:gd name="connsiteY5" fmla="*/ 179882 h 317791"/>
              <a:gd name="connsiteX6" fmla="*/ 8994 w 1629656"/>
              <a:gd name="connsiteY6" fmla="*/ 317791 h 317791"/>
              <a:gd name="connsiteX0" fmla="*/ 0 w 1627108"/>
              <a:gd name="connsiteY0" fmla="*/ 0 h 317791"/>
              <a:gd name="connsiteX1" fmla="*/ 455701 w 1627108"/>
              <a:gd name="connsiteY1" fmla="*/ 68954 h 317791"/>
              <a:gd name="connsiteX2" fmla="*/ 1496019 w 1627108"/>
              <a:gd name="connsiteY2" fmla="*/ 68954 h 317791"/>
              <a:gd name="connsiteX3" fmla="*/ 1612463 w 1627108"/>
              <a:gd name="connsiteY3" fmla="*/ 121915 h 317791"/>
              <a:gd name="connsiteX4" fmla="*/ 1463040 w 1627108"/>
              <a:gd name="connsiteY4" fmla="*/ 188876 h 317791"/>
              <a:gd name="connsiteX5" fmla="*/ 356766 w 1627108"/>
              <a:gd name="connsiteY5" fmla="*/ 179882 h 317791"/>
              <a:gd name="connsiteX6" fmla="*/ 8994 w 1627108"/>
              <a:gd name="connsiteY6" fmla="*/ 317791 h 317791"/>
              <a:gd name="connsiteX0" fmla="*/ 0 w 1627108"/>
              <a:gd name="connsiteY0" fmla="*/ 0 h 317791"/>
              <a:gd name="connsiteX1" fmla="*/ 455701 w 1627108"/>
              <a:gd name="connsiteY1" fmla="*/ 68954 h 317791"/>
              <a:gd name="connsiteX2" fmla="*/ 1496019 w 1627108"/>
              <a:gd name="connsiteY2" fmla="*/ 68954 h 317791"/>
              <a:gd name="connsiteX3" fmla="*/ 1612463 w 1627108"/>
              <a:gd name="connsiteY3" fmla="*/ 121915 h 317791"/>
              <a:gd name="connsiteX4" fmla="*/ 1463040 w 1627108"/>
              <a:gd name="connsiteY4" fmla="*/ 188876 h 317791"/>
              <a:gd name="connsiteX5" fmla="*/ 356766 w 1627108"/>
              <a:gd name="connsiteY5" fmla="*/ 179882 h 317791"/>
              <a:gd name="connsiteX6" fmla="*/ 8994 w 1627108"/>
              <a:gd name="connsiteY6" fmla="*/ 317791 h 317791"/>
              <a:gd name="connsiteX0" fmla="*/ 0 w 1622302"/>
              <a:gd name="connsiteY0" fmla="*/ 0 h 317791"/>
              <a:gd name="connsiteX1" fmla="*/ 455701 w 1622302"/>
              <a:gd name="connsiteY1" fmla="*/ 68954 h 317791"/>
              <a:gd name="connsiteX2" fmla="*/ 1496019 w 1622302"/>
              <a:gd name="connsiteY2" fmla="*/ 68954 h 317791"/>
              <a:gd name="connsiteX3" fmla="*/ 1604779 w 1622302"/>
              <a:gd name="connsiteY3" fmla="*/ 117699 h 317791"/>
              <a:gd name="connsiteX4" fmla="*/ 1463040 w 1622302"/>
              <a:gd name="connsiteY4" fmla="*/ 188876 h 317791"/>
              <a:gd name="connsiteX5" fmla="*/ 356766 w 1622302"/>
              <a:gd name="connsiteY5" fmla="*/ 179882 h 317791"/>
              <a:gd name="connsiteX6" fmla="*/ 8994 w 1622302"/>
              <a:gd name="connsiteY6" fmla="*/ 317791 h 317791"/>
              <a:gd name="connsiteX0" fmla="*/ 0 w 1626129"/>
              <a:gd name="connsiteY0" fmla="*/ 0 h 317791"/>
              <a:gd name="connsiteX1" fmla="*/ 455701 w 1626129"/>
              <a:gd name="connsiteY1" fmla="*/ 68954 h 317791"/>
              <a:gd name="connsiteX2" fmla="*/ 1496019 w 1626129"/>
              <a:gd name="connsiteY2" fmla="*/ 68954 h 317791"/>
              <a:gd name="connsiteX3" fmla="*/ 1610926 w 1626129"/>
              <a:gd name="connsiteY3" fmla="*/ 119808 h 317791"/>
              <a:gd name="connsiteX4" fmla="*/ 1463040 w 1626129"/>
              <a:gd name="connsiteY4" fmla="*/ 188876 h 317791"/>
              <a:gd name="connsiteX5" fmla="*/ 356766 w 1626129"/>
              <a:gd name="connsiteY5" fmla="*/ 179882 h 317791"/>
              <a:gd name="connsiteX6" fmla="*/ 8994 w 1626129"/>
              <a:gd name="connsiteY6" fmla="*/ 317791 h 317791"/>
              <a:gd name="connsiteX0" fmla="*/ 0 w 1620219"/>
              <a:gd name="connsiteY0" fmla="*/ 0 h 317791"/>
              <a:gd name="connsiteX1" fmla="*/ 455701 w 1620219"/>
              <a:gd name="connsiteY1" fmla="*/ 68954 h 317791"/>
              <a:gd name="connsiteX2" fmla="*/ 1316212 w 1620219"/>
              <a:gd name="connsiteY2" fmla="*/ 68954 h 317791"/>
              <a:gd name="connsiteX3" fmla="*/ 1610926 w 1620219"/>
              <a:gd name="connsiteY3" fmla="*/ 119808 h 317791"/>
              <a:gd name="connsiteX4" fmla="*/ 1463040 w 1620219"/>
              <a:gd name="connsiteY4" fmla="*/ 188876 h 317791"/>
              <a:gd name="connsiteX5" fmla="*/ 356766 w 1620219"/>
              <a:gd name="connsiteY5" fmla="*/ 179882 h 317791"/>
              <a:gd name="connsiteX6" fmla="*/ 8994 w 1620219"/>
              <a:gd name="connsiteY6" fmla="*/ 317791 h 317791"/>
              <a:gd name="connsiteX0" fmla="*/ 0 w 1610963"/>
              <a:gd name="connsiteY0" fmla="*/ 0 h 317791"/>
              <a:gd name="connsiteX1" fmla="*/ 455701 w 1610963"/>
              <a:gd name="connsiteY1" fmla="*/ 68954 h 317791"/>
              <a:gd name="connsiteX2" fmla="*/ 1316212 w 1610963"/>
              <a:gd name="connsiteY2" fmla="*/ 68954 h 317791"/>
              <a:gd name="connsiteX3" fmla="*/ 1610926 w 1610963"/>
              <a:gd name="connsiteY3" fmla="*/ 119808 h 317791"/>
              <a:gd name="connsiteX4" fmla="*/ 1309359 w 1610963"/>
              <a:gd name="connsiteY4" fmla="*/ 185714 h 317791"/>
              <a:gd name="connsiteX5" fmla="*/ 356766 w 1610963"/>
              <a:gd name="connsiteY5" fmla="*/ 179882 h 317791"/>
              <a:gd name="connsiteX6" fmla="*/ 8994 w 1610963"/>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9359 w 1612498"/>
              <a:gd name="connsiteY4" fmla="*/ 185714 h 317791"/>
              <a:gd name="connsiteX5" fmla="*/ 356766 w 1612498"/>
              <a:gd name="connsiteY5" fmla="*/ 179882 h 317791"/>
              <a:gd name="connsiteX6" fmla="*/ 8994 w 1612498"/>
              <a:gd name="connsiteY6" fmla="*/ 317791 h 317791"/>
              <a:gd name="connsiteX0" fmla="*/ 0 w 1612497"/>
              <a:gd name="connsiteY0" fmla="*/ 0 h 317791"/>
              <a:gd name="connsiteX1" fmla="*/ 455701 w 1612497"/>
              <a:gd name="connsiteY1" fmla="*/ 68954 h 317791"/>
              <a:gd name="connsiteX2" fmla="*/ 1316212 w 1612497"/>
              <a:gd name="connsiteY2" fmla="*/ 68954 h 317791"/>
              <a:gd name="connsiteX3" fmla="*/ 1612462 w 1612497"/>
              <a:gd name="connsiteY3" fmla="*/ 119808 h 317791"/>
              <a:gd name="connsiteX4" fmla="*/ 1307823 w 1612497"/>
              <a:gd name="connsiteY4" fmla="*/ 181497 h 317791"/>
              <a:gd name="connsiteX5" fmla="*/ 356766 w 1612497"/>
              <a:gd name="connsiteY5" fmla="*/ 179882 h 317791"/>
              <a:gd name="connsiteX6" fmla="*/ 8994 w 1612497"/>
              <a:gd name="connsiteY6" fmla="*/ 317791 h 317791"/>
              <a:gd name="connsiteX0" fmla="*/ 0 w 1612501"/>
              <a:gd name="connsiteY0" fmla="*/ 0 h 317791"/>
              <a:gd name="connsiteX1" fmla="*/ 455701 w 1612501"/>
              <a:gd name="connsiteY1" fmla="*/ 68954 h 317791"/>
              <a:gd name="connsiteX2" fmla="*/ 1316212 w 1612501"/>
              <a:gd name="connsiteY2" fmla="*/ 68954 h 317791"/>
              <a:gd name="connsiteX3" fmla="*/ 1612462 w 1612501"/>
              <a:gd name="connsiteY3" fmla="*/ 119808 h 317791"/>
              <a:gd name="connsiteX4" fmla="*/ 1307823 w 1612501"/>
              <a:gd name="connsiteY4" fmla="*/ 181497 h 317791"/>
              <a:gd name="connsiteX5" fmla="*/ 356766 w 1612501"/>
              <a:gd name="connsiteY5" fmla="*/ 179882 h 317791"/>
              <a:gd name="connsiteX6" fmla="*/ 8994 w 1612501"/>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58413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58413 h 317791"/>
              <a:gd name="connsiteX2" fmla="*/ 1311602 w 1612498"/>
              <a:gd name="connsiteY2" fmla="*/ 66846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58413 h 317791"/>
              <a:gd name="connsiteX2" fmla="*/ 1311602 w 1612498"/>
              <a:gd name="connsiteY2" fmla="*/ 66846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500"/>
              <a:gd name="connsiteY0" fmla="*/ 0 h 317791"/>
              <a:gd name="connsiteX1" fmla="*/ 455701 w 1612500"/>
              <a:gd name="connsiteY1" fmla="*/ 58413 h 317791"/>
              <a:gd name="connsiteX2" fmla="*/ 1311602 w 1612500"/>
              <a:gd name="connsiteY2" fmla="*/ 66846 h 317791"/>
              <a:gd name="connsiteX3" fmla="*/ 1612462 w 1612500"/>
              <a:gd name="connsiteY3" fmla="*/ 119808 h 317791"/>
              <a:gd name="connsiteX4" fmla="*/ 1307823 w 1612500"/>
              <a:gd name="connsiteY4" fmla="*/ 181497 h 317791"/>
              <a:gd name="connsiteX5" fmla="*/ 356766 w 1612500"/>
              <a:gd name="connsiteY5" fmla="*/ 179882 h 317791"/>
              <a:gd name="connsiteX6" fmla="*/ 8994 w 1612500"/>
              <a:gd name="connsiteY6" fmla="*/ 317791 h 317791"/>
              <a:gd name="connsiteX0" fmla="*/ 0 w 1612513"/>
              <a:gd name="connsiteY0" fmla="*/ 0 h 317791"/>
              <a:gd name="connsiteX1" fmla="*/ 455701 w 1612513"/>
              <a:gd name="connsiteY1" fmla="*/ 58413 h 317791"/>
              <a:gd name="connsiteX2" fmla="*/ 1311602 w 1612513"/>
              <a:gd name="connsiteY2" fmla="*/ 66846 h 317791"/>
              <a:gd name="connsiteX3" fmla="*/ 1612462 w 1612513"/>
              <a:gd name="connsiteY3" fmla="*/ 119808 h 317791"/>
              <a:gd name="connsiteX4" fmla="*/ 1307823 w 1612513"/>
              <a:gd name="connsiteY4" fmla="*/ 181497 h 317791"/>
              <a:gd name="connsiteX5" fmla="*/ 356766 w 1612513"/>
              <a:gd name="connsiteY5" fmla="*/ 179882 h 317791"/>
              <a:gd name="connsiteX6" fmla="*/ 8994 w 1612513"/>
              <a:gd name="connsiteY6" fmla="*/ 317791 h 317791"/>
              <a:gd name="connsiteX0" fmla="*/ 0 w 1612513"/>
              <a:gd name="connsiteY0" fmla="*/ 0 h 317791"/>
              <a:gd name="connsiteX1" fmla="*/ 455701 w 1612513"/>
              <a:gd name="connsiteY1" fmla="*/ 58413 h 317791"/>
              <a:gd name="connsiteX2" fmla="*/ 1311602 w 1612513"/>
              <a:gd name="connsiteY2" fmla="*/ 66846 h 317791"/>
              <a:gd name="connsiteX3" fmla="*/ 1612462 w 1612513"/>
              <a:gd name="connsiteY3" fmla="*/ 119808 h 317791"/>
              <a:gd name="connsiteX4" fmla="*/ 1307823 w 1612513"/>
              <a:gd name="connsiteY4" fmla="*/ 181497 h 317791"/>
              <a:gd name="connsiteX5" fmla="*/ 356766 w 1612513"/>
              <a:gd name="connsiteY5" fmla="*/ 179882 h 317791"/>
              <a:gd name="connsiteX6" fmla="*/ 8994 w 1612513"/>
              <a:gd name="connsiteY6" fmla="*/ 317791 h 317791"/>
              <a:gd name="connsiteX0" fmla="*/ 0 w 1612513"/>
              <a:gd name="connsiteY0" fmla="*/ 0 h 287222"/>
              <a:gd name="connsiteX1" fmla="*/ 455701 w 1612513"/>
              <a:gd name="connsiteY1" fmla="*/ 58413 h 287222"/>
              <a:gd name="connsiteX2" fmla="*/ 1311602 w 1612513"/>
              <a:gd name="connsiteY2" fmla="*/ 66846 h 287222"/>
              <a:gd name="connsiteX3" fmla="*/ 1612462 w 1612513"/>
              <a:gd name="connsiteY3" fmla="*/ 119808 h 287222"/>
              <a:gd name="connsiteX4" fmla="*/ 1307823 w 1612513"/>
              <a:gd name="connsiteY4" fmla="*/ 181497 h 287222"/>
              <a:gd name="connsiteX5" fmla="*/ 356766 w 1612513"/>
              <a:gd name="connsiteY5" fmla="*/ 179882 h 287222"/>
              <a:gd name="connsiteX6" fmla="*/ 7457 w 1612513"/>
              <a:gd name="connsiteY6" fmla="*/ 287222 h 287222"/>
              <a:gd name="connsiteX0" fmla="*/ 1763 w 1614276"/>
              <a:gd name="connsiteY0" fmla="*/ 0 h 287222"/>
              <a:gd name="connsiteX1" fmla="*/ 457464 w 1614276"/>
              <a:gd name="connsiteY1" fmla="*/ 58413 h 287222"/>
              <a:gd name="connsiteX2" fmla="*/ 1313365 w 1614276"/>
              <a:gd name="connsiteY2" fmla="*/ 66846 h 287222"/>
              <a:gd name="connsiteX3" fmla="*/ 1614225 w 1614276"/>
              <a:gd name="connsiteY3" fmla="*/ 119808 h 287222"/>
              <a:gd name="connsiteX4" fmla="*/ 1309586 w 1614276"/>
              <a:gd name="connsiteY4" fmla="*/ 181497 h 287222"/>
              <a:gd name="connsiteX5" fmla="*/ 358529 w 1614276"/>
              <a:gd name="connsiteY5" fmla="*/ 179882 h 287222"/>
              <a:gd name="connsiteX6" fmla="*/ 0 w 1614276"/>
              <a:gd name="connsiteY6" fmla="*/ 287222 h 287222"/>
              <a:gd name="connsiteX0" fmla="*/ 1763 w 1614276"/>
              <a:gd name="connsiteY0" fmla="*/ 0 h 287222"/>
              <a:gd name="connsiteX1" fmla="*/ 457464 w 1614276"/>
              <a:gd name="connsiteY1" fmla="*/ 58413 h 287222"/>
              <a:gd name="connsiteX2" fmla="*/ 1313365 w 1614276"/>
              <a:gd name="connsiteY2" fmla="*/ 66846 h 287222"/>
              <a:gd name="connsiteX3" fmla="*/ 1614225 w 1614276"/>
              <a:gd name="connsiteY3" fmla="*/ 119808 h 287222"/>
              <a:gd name="connsiteX4" fmla="*/ 1309586 w 1614276"/>
              <a:gd name="connsiteY4" fmla="*/ 181497 h 287222"/>
              <a:gd name="connsiteX5" fmla="*/ 358529 w 1614276"/>
              <a:gd name="connsiteY5" fmla="*/ 179882 h 287222"/>
              <a:gd name="connsiteX6" fmla="*/ 0 w 1614276"/>
              <a:gd name="connsiteY6" fmla="*/ 287222 h 287222"/>
              <a:gd name="connsiteX0" fmla="*/ 1763 w 1614256"/>
              <a:gd name="connsiteY0" fmla="*/ 0 h 287222"/>
              <a:gd name="connsiteX1" fmla="*/ 457464 w 1614256"/>
              <a:gd name="connsiteY1" fmla="*/ 58413 h 287222"/>
              <a:gd name="connsiteX2" fmla="*/ 1313365 w 1614256"/>
              <a:gd name="connsiteY2" fmla="*/ 66846 h 287222"/>
              <a:gd name="connsiteX3" fmla="*/ 1614225 w 1614256"/>
              <a:gd name="connsiteY3" fmla="*/ 119808 h 287222"/>
              <a:gd name="connsiteX4" fmla="*/ 1309586 w 1614256"/>
              <a:gd name="connsiteY4" fmla="*/ 181497 h 287222"/>
              <a:gd name="connsiteX5" fmla="*/ 483276 w 1614256"/>
              <a:gd name="connsiteY5" fmla="*/ 203072 h 287222"/>
              <a:gd name="connsiteX6" fmla="*/ 0 w 1614256"/>
              <a:gd name="connsiteY6" fmla="*/ 287222 h 287222"/>
              <a:gd name="connsiteX0" fmla="*/ 1763 w 1614281"/>
              <a:gd name="connsiteY0" fmla="*/ 0 h 287222"/>
              <a:gd name="connsiteX1" fmla="*/ 457464 w 1614281"/>
              <a:gd name="connsiteY1" fmla="*/ 58413 h 287222"/>
              <a:gd name="connsiteX2" fmla="*/ 1313365 w 1614281"/>
              <a:gd name="connsiteY2" fmla="*/ 66846 h 287222"/>
              <a:gd name="connsiteX3" fmla="*/ 1614225 w 1614281"/>
              <a:gd name="connsiteY3" fmla="*/ 119808 h 287222"/>
              <a:gd name="connsiteX4" fmla="*/ 1364166 w 1614281"/>
              <a:gd name="connsiteY4" fmla="*/ 181497 h 287222"/>
              <a:gd name="connsiteX5" fmla="*/ 483276 w 1614281"/>
              <a:gd name="connsiteY5" fmla="*/ 203072 h 287222"/>
              <a:gd name="connsiteX6" fmla="*/ 0 w 1614281"/>
              <a:gd name="connsiteY6" fmla="*/ 287222 h 287222"/>
              <a:gd name="connsiteX0" fmla="*/ 1763 w 1614743"/>
              <a:gd name="connsiteY0" fmla="*/ 0 h 287222"/>
              <a:gd name="connsiteX1" fmla="*/ 457464 w 1614743"/>
              <a:gd name="connsiteY1" fmla="*/ 58413 h 287222"/>
              <a:gd name="connsiteX2" fmla="*/ 1313365 w 1614743"/>
              <a:gd name="connsiteY2" fmla="*/ 66846 h 287222"/>
              <a:gd name="connsiteX3" fmla="*/ 1614225 w 1614743"/>
              <a:gd name="connsiteY3" fmla="*/ 119808 h 287222"/>
              <a:gd name="connsiteX4" fmla="*/ 1364166 w 1614743"/>
              <a:gd name="connsiteY4" fmla="*/ 181497 h 287222"/>
              <a:gd name="connsiteX5" fmla="*/ 483276 w 1614743"/>
              <a:gd name="connsiteY5" fmla="*/ 203072 h 287222"/>
              <a:gd name="connsiteX6" fmla="*/ 0 w 1614743"/>
              <a:gd name="connsiteY6" fmla="*/ 287222 h 287222"/>
              <a:gd name="connsiteX0" fmla="*/ 1763 w 1614307"/>
              <a:gd name="connsiteY0" fmla="*/ 0 h 287222"/>
              <a:gd name="connsiteX1" fmla="*/ 457464 w 1614307"/>
              <a:gd name="connsiteY1" fmla="*/ 58413 h 287222"/>
              <a:gd name="connsiteX2" fmla="*/ 1313365 w 1614307"/>
              <a:gd name="connsiteY2" fmla="*/ 66846 h 287222"/>
              <a:gd name="connsiteX3" fmla="*/ 1614225 w 1614307"/>
              <a:gd name="connsiteY3" fmla="*/ 119808 h 287222"/>
              <a:gd name="connsiteX4" fmla="*/ 1317389 w 1614307"/>
              <a:gd name="connsiteY4" fmla="*/ 182551 h 287222"/>
              <a:gd name="connsiteX5" fmla="*/ 483276 w 1614307"/>
              <a:gd name="connsiteY5" fmla="*/ 203072 h 287222"/>
              <a:gd name="connsiteX6" fmla="*/ 0 w 1614307"/>
              <a:gd name="connsiteY6" fmla="*/ 287222 h 287222"/>
              <a:gd name="connsiteX0" fmla="*/ 1763 w 1614693"/>
              <a:gd name="connsiteY0" fmla="*/ 0 h 287222"/>
              <a:gd name="connsiteX1" fmla="*/ 457464 w 1614693"/>
              <a:gd name="connsiteY1" fmla="*/ 58413 h 287222"/>
              <a:gd name="connsiteX2" fmla="*/ 1313365 w 1614693"/>
              <a:gd name="connsiteY2" fmla="*/ 66846 h 287222"/>
              <a:gd name="connsiteX3" fmla="*/ 1614225 w 1614693"/>
              <a:gd name="connsiteY3" fmla="*/ 119808 h 287222"/>
              <a:gd name="connsiteX4" fmla="*/ 1317389 w 1614693"/>
              <a:gd name="connsiteY4" fmla="*/ 182551 h 287222"/>
              <a:gd name="connsiteX5" fmla="*/ 483276 w 1614693"/>
              <a:gd name="connsiteY5" fmla="*/ 203072 h 287222"/>
              <a:gd name="connsiteX6" fmla="*/ 0 w 1614693"/>
              <a:gd name="connsiteY6" fmla="*/ 287222 h 287222"/>
              <a:gd name="connsiteX0" fmla="*/ 1763 w 1614247"/>
              <a:gd name="connsiteY0" fmla="*/ 0 h 287222"/>
              <a:gd name="connsiteX1" fmla="*/ 457464 w 1614247"/>
              <a:gd name="connsiteY1" fmla="*/ 58413 h 287222"/>
              <a:gd name="connsiteX2" fmla="*/ 1313365 w 1614247"/>
              <a:gd name="connsiteY2" fmla="*/ 66846 h 287222"/>
              <a:gd name="connsiteX3" fmla="*/ 1614225 w 1614247"/>
              <a:gd name="connsiteY3" fmla="*/ 119808 h 287222"/>
              <a:gd name="connsiteX4" fmla="*/ 1153658 w 1614247"/>
              <a:gd name="connsiteY4" fmla="*/ 184659 h 287222"/>
              <a:gd name="connsiteX5" fmla="*/ 483276 w 1614247"/>
              <a:gd name="connsiteY5" fmla="*/ 203072 h 287222"/>
              <a:gd name="connsiteX6" fmla="*/ 0 w 1614247"/>
              <a:gd name="connsiteY6" fmla="*/ 287222 h 287222"/>
              <a:gd name="connsiteX0" fmla="*/ 1763 w 1614257"/>
              <a:gd name="connsiteY0" fmla="*/ 0 h 287222"/>
              <a:gd name="connsiteX1" fmla="*/ 457464 w 1614257"/>
              <a:gd name="connsiteY1" fmla="*/ 58413 h 287222"/>
              <a:gd name="connsiteX2" fmla="*/ 1313365 w 1614257"/>
              <a:gd name="connsiteY2" fmla="*/ 66846 h 287222"/>
              <a:gd name="connsiteX3" fmla="*/ 1614225 w 1614257"/>
              <a:gd name="connsiteY3" fmla="*/ 119808 h 287222"/>
              <a:gd name="connsiteX4" fmla="*/ 1153658 w 1614257"/>
              <a:gd name="connsiteY4" fmla="*/ 184659 h 287222"/>
              <a:gd name="connsiteX5" fmla="*/ 483276 w 1614257"/>
              <a:gd name="connsiteY5" fmla="*/ 203072 h 287222"/>
              <a:gd name="connsiteX6" fmla="*/ 0 w 1614257"/>
              <a:gd name="connsiteY6" fmla="*/ 287222 h 287222"/>
              <a:gd name="connsiteX0" fmla="*/ 1763 w 1614257"/>
              <a:gd name="connsiteY0" fmla="*/ 0 h 287222"/>
              <a:gd name="connsiteX1" fmla="*/ 457464 w 1614257"/>
              <a:gd name="connsiteY1" fmla="*/ 58413 h 287222"/>
              <a:gd name="connsiteX2" fmla="*/ 1313365 w 1614257"/>
              <a:gd name="connsiteY2" fmla="*/ 66846 h 287222"/>
              <a:gd name="connsiteX3" fmla="*/ 1614225 w 1614257"/>
              <a:gd name="connsiteY3" fmla="*/ 119808 h 287222"/>
              <a:gd name="connsiteX4" fmla="*/ 1153658 w 1614257"/>
              <a:gd name="connsiteY4" fmla="*/ 184659 h 287222"/>
              <a:gd name="connsiteX5" fmla="*/ 0 w 1614257"/>
              <a:gd name="connsiteY5" fmla="*/ 287222 h 287222"/>
              <a:gd name="connsiteX0" fmla="*/ 1763 w 1614232"/>
              <a:gd name="connsiteY0" fmla="*/ 0 h 287222"/>
              <a:gd name="connsiteX1" fmla="*/ 457464 w 1614232"/>
              <a:gd name="connsiteY1" fmla="*/ 58413 h 287222"/>
              <a:gd name="connsiteX2" fmla="*/ 1313365 w 1614232"/>
              <a:gd name="connsiteY2" fmla="*/ 66846 h 287222"/>
              <a:gd name="connsiteX3" fmla="*/ 1614225 w 1614232"/>
              <a:gd name="connsiteY3" fmla="*/ 119808 h 287222"/>
              <a:gd name="connsiteX4" fmla="*/ 720339 w 1614232"/>
              <a:gd name="connsiteY4" fmla="*/ 194998 h 287222"/>
              <a:gd name="connsiteX5" fmla="*/ 0 w 1614232"/>
              <a:gd name="connsiteY5" fmla="*/ 287222 h 287222"/>
              <a:gd name="connsiteX0" fmla="*/ 1763 w 1614232"/>
              <a:gd name="connsiteY0" fmla="*/ 0 h 287222"/>
              <a:gd name="connsiteX1" fmla="*/ 457464 w 1614232"/>
              <a:gd name="connsiteY1" fmla="*/ 58413 h 287222"/>
              <a:gd name="connsiteX2" fmla="*/ 1313365 w 1614232"/>
              <a:gd name="connsiteY2" fmla="*/ 66846 h 287222"/>
              <a:gd name="connsiteX3" fmla="*/ 1614225 w 1614232"/>
              <a:gd name="connsiteY3" fmla="*/ 119808 h 287222"/>
              <a:gd name="connsiteX4" fmla="*/ 720339 w 1614232"/>
              <a:gd name="connsiteY4" fmla="*/ 194998 h 287222"/>
              <a:gd name="connsiteX5" fmla="*/ 0 w 1614232"/>
              <a:gd name="connsiteY5" fmla="*/ 287222 h 287222"/>
              <a:gd name="connsiteX0" fmla="*/ 1763 w 1614232"/>
              <a:gd name="connsiteY0" fmla="*/ 0 h 287222"/>
              <a:gd name="connsiteX1" fmla="*/ 457464 w 1614232"/>
              <a:gd name="connsiteY1" fmla="*/ 58413 h 287222"/>
              <a:gd name="connsiteX2" fmla="*/ 1313365 w 1614232"/>
              <a:gd name="connsiteY2" fmla="*/ 66846 h 287222"/>
              <a:gd name="connsiteX3" fmla="*/ 1614225 w 1614232"/>
              <a:gd name="connsiteY3" fmla="*/ 119808 h 287222"/>
              <a:gd name="connsiteX4" fmla="*/ 720339 w 1614232"/>
              <a:gd name="connsiteY4" fmla="*/ 194998 h 287222"/>
              <a:gd name="connsiteX5" fmla="*/ 0 w 1614232"/>
              <a:gd name="connsiteY5" fmla="*/ 287222 h 287222"/>
              <a:gd name="connsiteX0" fmla="*/ 1763 w 1614232"/>
              <a:gd name="connsiteY0" fmla="*/ 0 h 287222"/>
              <a:gd name="connsiteX1" fmla="*/ 1313365 w 1614232"/>
              <a:gd name="connsiteY1" fmla="*/ 66846 h 287222"/>
              <a:gd name="connsiteX2" fmla="*/ 1614225 w 1614232"/>
              <a:gd name="connsiteY2" fmla="*/ 119808 h 287222"/>
              <a:gd name="connsiteX3" fmla="*/ 720339 w 1614232"/>
              <a:gd name="connsiteY3" fmla="*/ 194998 h 287222"/>
              <a:gd name="connsiteX4" fmla="*/ 0 w 1614232"/>
              <a:gd name="connsiteY4" fmla="*/ 287222 h 287222"/>
              <a:gd name="connsiteX0" fmla="*/ 1763 w 1614232"/>
              <a:gd name="connsiteY0" fmla="*/ 0 h 287222"/>
              <a:gd name="connsiteX1" fmla="*/ 790833 w 1614232"/>
              <a:gd name="connsiteY1" fmla="*/ 68569 h 287222"/>
              <a:gd name="connsiteX2" fmla="*/ 1614225 w 1614232"/>
              <a:gd name="connsiteY2" fmla="*/ 119808 h 287222"/>
              <a:gd name="connsiteX3" fmla="*/ 720339 w 1614232"/>
              <a:gd name="connsiteY3" fmla="*/ 194998 h 287222"/>
              <a:gd name="connsiteX4" fmla="*/ 0 w 1614232"/>
              <a:gd name="connsiteY4" fmla="*/ 287222 h 287222"/>
              <a:gd name="connsiteX0" fmla="*/ 1763 w 1614232"/>
              <a:gd name="connsiteY0" fmla="*/ 0 h 287222"/>
              <a:gd name="connsiteX1" fmla="*/ 790833 w 1614232"/>
              <a:gd name="connsiteY1" fmla="*/ 68569 h 287222"/>
              <a:gd name="connsiteX2" fmla="*/ 1614225 w 1614232"/>
              <a:gd name="connsiteY2" fmla="*/ 119808 h 287222"/>
              <a:gd name="connsiteX3" fmla="*/ 720339 w 1614232"/>
              <a:gd name="connsiteY3" fmla="*/ 194998 h 287222"/>
              <a:gd name="connsiteX4" fmla="*/ 0 w 1614232"/>
              <a:gd name="connsiteY4" fmla="*/ 287222 h 287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232" h="287222">
                <a:moveTo>
                  <a:pt x="1763" y="0"/>
                </a:moveTo>
                <a:cubicBezTo>
                  <a:pt x="264786" y="22856"/>
                  <a:pt x="301199" y="43315"/>
                  <a:pt x="790833" y="68569"/>
                </a:cubicBezTo>
                <a:cubicBezTo>
                  <a:pt x="1280467" y="93823"/>
                  <a:pt x="1613574" y="55549"/>
                  <a:pt x="1614225" y="119808"/>
                </a:cubicBezTo>
                <a:cubicBezTo>
                  <a:pt x="1616413" y="205150"/>
                  <a:pt x="1182313" y="183898"/>
                  <a:pt x="720339" y="194998"/>
                </a:cubicBezTo>
                <a:cubicBezTo>
                  <a:pt x="258365" y="206098"/>
                  <a:pt x="240113" y="256481"/>
                  <a:pt x="0" y="287222"/>
                </a:cubicBezTo>
              </a:path>
            </a:pathLst>
          </a:custGeom>
          <a:noFill/>
          <a:ln>
            <a:solidFill>
              <a:srgbClr val="C0000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Shape 62">
            <a:extLst>
              <a:ext uri="{FF2B5EF4-FFF2-40B4-BE49-F238E27FC236}">
                <a16:creationId xmlns:a16="http://schemas.microsoft.com/office/drawing/2014/main" id="{826F0C13-B9A9-95F8-213E-7117CA94BDB0}"/>
              </a:ext>
            </a:extLst>
          </p:cNvPr>
          <p:cNvSpPr/>
          <p:nvPr/>
        </p:nvSpPr>
        <p:spPr>
          <a:xfrm>
            <a:off x="8003513" y="2954984"/>
            <a:ext cx="321250" cy="1383065"/>
          </a:xfrm>
          <a:custGeom>
            <a:avLst/>
            <a:gdLst>
              <a:gd name="connsiteX0" fmla="*/ 88879 w 1756363"/>
              <a:gd name="connsiteY0" fmla="*/ 0 h 317791"/>
              <a:gd name="connsiteX1" fmla="*/ 160832 w 1756363"/>
              <a:gd name="connsiteY1" fmla="*/ 56962 h 317791"/>
              <a:gd name="connsiteX2" fmla="*/ 1563911 w 1756363"/>
              <a:gd name="connsiteY2" fmla="*/ 68954 h 317791"/>
              <a:gd name="connsiteX3" fmla="*/ 1593892 w 1756363"/>
              <a:gd name="connsiteY3" fmla="*/ 188876 h 317791"/>
              <a:gd name="connsiteX4" fmla="*/ 166828 w 1756363"/>
              <a:gd name="connsiteY4" fmla="*/ 209862 h 317791"/>
              <a:gd name="connsiteX5" fmla="*/ 97873 w 1756363"/>
              <a:gd name="connsiteY5" fmla="*/ 317791 h 317791"/>
              <a:gd name="connsiteX0" fmla="*/ 83975 w 1730011"/>
              <a:gd name="connsiteY0" fmla="*/ 0 h 317791"/>
              <a:gd name="connsiteX1" fmla="*/ 539676 w 1730011"/>
              <a:gd name="connsiteY1" fmla="*/ 68954 h 317791"/>
              <a:gd name="connsiteX2" fmla="*/ 1559007 w 1730011"/>
              <a:gd name="connsiteY2" fmla="*/ 68954 h 317791"/>
              <a:gd name="connsiteX3" fmla="*/ 1588988 w 1730011"/>
              <a:gd name="connsiteY3" fmla="*/ 188876 h 317791"/>
              <a:gd name="connsiteX4" fmla="*/ 161924 w 1730011"/>
              <a:gd name="connsiteY4" fmla="*/ 209862 h 317791"/>
              <a:gd name="connsiteX5" fmla="*/ 92969 w 1730011"/>
              <a:gd name="connsiteY5" fmla="*/ 317791 h 317791"/>
              <a:gd name="connsiteX0" fmla="*/ 15476 w 1641675"/>
              <a:gd name="connsiteY0" fmla="*/ 0 h 317791"/>
              <a:gd name="connsiteX1" fmla="*/ 471177 w 1641675"/>
              <a:gd name="connsiteY1" fmla="*/ 68954 h 317791"/>
              <a:gd name="connsiteX2" fmla="*/ 1490508 w 1641675"/>
              <a:gd name="connsiteY2" fmla="*/ 68954 h 317791"/>
              <a:gd name="connsiteX3" fmla="*/ 1520489 w 1641675"/>
              <a:gd name="connsiteY3" fmla="*/ 188876 h 317791"/>
              <a:gd name="connsiteX4" fmla="*/ 381236 w 1641675"/>
              <a:gd name="connsiteY4" fmla="*/ 197870 h 317791"/>
              <a:gd name="connsiteX5" fmla="*/ 24470 w 1641675"/>
              <a:gd name="connsiteY5" fmla="*/ 317791 h 317791"/>
              <a:gd name="connsiteX0" fmla="*/ 15476 w 1642285"/>
              <a:gd name="connsiteY0" fmla="*/ 0 h 317791"/>
              <a:gd name="connsiteX1" fmla="*/ 471177 w 1642285"/>
              <a:gd name="connsiteY1" fmla="*/ 68954 h 317791"/>
              <a:gd name="connsiteX2" fmla="*/ 1490508 w 1642285"/>
              <a:gd name="connsiteY2" fmla="*/ 68954 h 317791"/>
              <a:gd name="connsiteX3" fmla="*/ 1520489 w 1642285"/>
              <a:gd name="connsiteY3" fmla="*/ 188876 h 317791"/>
              <a:gd name="connsiteX4" fmla="*/ 372242 w 1642285"/>
              <a:gd name="connsiteY4" fmla="*/ 179882 h 317791"/>
              <a:gd name="connsiteX5" fmla="*/ 24470 w 1642285"/>
              <a:gd name="connsiteY5" fmla="*/ 317791 h 317791"/>
              <a:gd name="connsiteX0" fmla="*/ 15613 w 1653192"/>
              <a:gd name="connsiteY0" fmla="*/ 0 h 317791"/>
              <a:gd name="connsiteX1" fmla="*/ 471314 w 1653192"/>
              <a:gd name="connsiteY1" fmla="*/ 68954 h 317791"/>
              <a:gd name="connsiteX2" fmla="*/ 1511632 w 1653192"/>
              <a:gd name="connsiteY2" fmla="*/ 68954 h 317791"/>
              <a:gd name="connsiteX3" fmla="*/ 1520626 w 1653192"/>
              <a:gd name="connsiteY3" fmla="*/ 188876 h 317791"/>
              <a:gd name="connsiteX4" fmla="*/ 372379 w 1653192"/>
              <a:gd name="connsiteY4" fmla="*/ 179882 h 317791"/>
              <a:gd name="connsiteX5" fmla="*/ 24607 w 1653192"/>
              <a:gd name="connsiteY5" fmla="*/ 317791 h 317791"/>
              <a:gd name="connsiteX0" fmla="*/ 15613 w 1644489"/>
              <a:gd name="connsiteY0" fmla="*/ 0 h 317791"/>
              <a:gd name="connsiteX1" fmla="*/ 471314 w 1644489"/>
              <a:gd name="connsiteY1" fmla="*/ 68954 h 317791"/>
              <a:gd name="connsiteX2" fmla="*/ 1511632 w 1644489"/>
              <a:gd name="connsiteY2" fmla="*/ 68954 h 317791"/>
              <a:gd name="connsiteX3" fmla="*/ 1505635 w 1644489"/>
              <a:gd name="connsiteY3" fmla="*/ 191874 h 317791"/>
              <a:gd name="connsiteX4" fmla="*/ 372379 w 1644489"/>
              <a:gd name="connsiteY4" fmla="*/ 179882 h 317791"/>
              <a:gd name="connsiteX5" fmla="*/ 24607 w 1644489"/>
              <a:gd name="connsiteY5" fmla="*/ 317791 h 317791"/>
              <a:gd name="connsiteX0" fmla="*/ 15613 w 1629811"/>
              <a:gd name="connsiteY0" fmla="*/ 0 h 317791"/>
              <a:gd name="connsiteX1" fmla="*/ 471314 w 1629811"/>
              <a:gd name="connsiteY1" fmla="*/ 68954 h 317791"/>
              <a:gd name="connsiteX2" fmla="*/ 1511632 w 1629811"/>
              <a:gd name="connsiteY2" fmla="*/ 68954 h 317791"/>
              <a:gd name="connsiteX3" fmla="*/ 1478653 w 1629811"/>
              <a:gd name="connsiteY3" fmla="*/ 188876 h 317791"/>
              <a:gd name="connsiteX4" fmla="*/ 372379 w 1629811"/>
              <a:gd name="connsiteY4" fmla="*/ 179882 h 317791"/>
              <a:gd name="connsiteX5" fmla="*/ 24607 w 1629811"/>
              <a:gd name="connsiteY5" fmla="*/ 317791 h 317791"/>
              <a:gd name="connsiteX0" fmla="*/ 13911 w 1628109"/>
              <a:gd name="connsiteY0" fmla="*/ 0 h 317791"/>
              <a:gd name="connsiteX1" fmla="*/ 469612 w 1628109"/>
              <a:gd name="connsiteY1" fmla="*/ 68954 h 317791"/>
              <a:gd name="connsiteX2" fmla="*/ 1509930 w 1628109"/>
              <a:gd name="connsiteY2" fmla="*/ 68954 h 317791"/>
              <a:gd name="connsiteX3" fmla="*/ 1476951 w 1628109"/>
              <a:gd name="connsiteY3" fmla="*/ 188876 h 317791"/>
              <a:gd name="connsiteX4" fmla="*/ 370677 w 1628109"/>
              <a:gd name="connsiteY4" fmla="*/ 179882 h 317791"/>
              <a:gd name="connsiteX5" fmla="*/ 22905 w 1628109"/>
              <a:gd name="connsiteY5" fmla="*/ 317791 h 317791"/>
              <a:gd name="connsiteX0" fmla="*/ 0 w 1614198"/>
              <a:gd name="connsiteY0" fmla="*/ 0 h 317791"/>
              <a:gd name="connsiteX1" fmla="*/ 455701 w 1614198"/>
              <a:gd name="connsiteY1" fmla="*/ 68954 h 317791"/>
              <a:gd name="connsiteX2" fmla="*/ 1496019 w 1614198"/>
              <a:gd name="connsiteY2" fmla="*/ 68954 h 317791"/>
              <a:gd name="connsiteX3" fmla="*/ 1463040 w 1614198"/>
              <a:gd name="connsiteY3" fmla="*/ 188876 h 317791"/>
              <a:gd name="connsiteX4" fmla="*/ 356766 w 1614198"/>
              <a:gd name="connsiteY4" fmla="*/ 179882 h 317791"/>
              <a:gd name="connsiteX5" fmla="*/ 8994 w 1614198"/>
              <a:gd name="connsiteY5" fmla="*/ 317791 h 317791"/>
              <a:gd name="connsiteX0" fmla="*/ 0 w 1629656"/>
              <a:gd name="connsiteY0" fmla="*/ 0 h 317791"/>
              <a:gd name="connsiteX1" fmla="*/ 455701 w 1629656"/>
              <a:gd name="connsiteY1" fmla="*/ 68954 h 317791"/>
              <a:gd name="connsiteX2" fmla="*/ 1496019 w 1629656"/>
              <a:gd name="connsiteY2" fmla="*/ 68954 h 317791"/>
              <a:gd name="connsiteX3" fmla="*/ 1612463 w 1629656"/>
              <a:gd name="connsiteY3" fmla="*/ 121915 h 317791"/>
              <a:gd name="connsiteX4" fmla="*/ 1463040 w 1629656"/>
              <a:gd name="connsiteY4" fmla="*/ 188876 h 317791"/>
              <a:gd name="connsiteX5" fmla="*/ 356766 w 1629656"/>
              <a:gd name="connsiteY5" fmla="*/ 179882 h 317791"/>
              <a:gd name="connsiteX6" fmla="*/ 8994 w 1629656"/>
              <a:gd name="connsiteY6" fmla="*/ 317791 h 317791"/>
              <a:gd name="connsiteX0" fmla="*/ 0 w 1627108"/>
              <a:gd name="connsiteY0" fmla="*/ 0 h 317791"/>
              <a:gd name="connsiteX1" fmla="*/ 455701 w 1627108"/>
              <a:gd name="connsiteY1" fmla="*/ 68954 h 317791"/>
              <a:gd name="connsiteX2" fmla="*/ 1496019 w 1627108"/>
              <a:gd name="connsiteY2" fmla="*/ 68954 h 317791"/>
              <a:gd name="connsiteX3" fmla="*/ 1612463 w 1627108"/>
              <a:gd name="connsiteY3" fmla="*/ 121915 h 317791"/>
              <a:gd name="connsiteX4" fmla="*/ 1463040 w 1627108"/>
              <a:gd name="connsiteY4" fmla="*/ 188876 h 317791"/>
              <a:gd name="connsiteX5" fmla="*/ 356766 w 1627108"/>
              <a:gd name="connsiteY5" fmla="*/ 179882 h 317791"/>
              <a:gd name="connsiteX6" fmla="*/ 8994 w 1627108"/>
              <a:gd name="connsiteY6" fmla="*/ 317791 h 317791"/>
              <a:gd name="connsiteX0" fmla="*/ 0 w 1627108"/>
              <a:gd name="connsiteY0" fmla="*/ 0 h 317791"/>
              <a:gd name="connsiteX1" fmla="*/ 455701 w 1627108"/>
              <a:gd name="connsiteY1" fmla="*/ 68954 h 317791"/>
              <a:gd name="connsiteX2" fmla="*/ 1496019 w 1627108"/>
              <a:gd name="connsiteY2" fmla="*/ 68954 h 317791"/>
              <a:gd name="connsiteX3" fmla="*/ 1612463 w 1627108"/>
              <a:gd name="connsiteY3" fmla="*/ 121915 h 317791"/>
              <a:gd name="connsiteX4" fmla="*/ 1463040 w 1627108"/>
              <a:gd name="connsiteY4" fmla="*/ 188876 h 317791"/>
              <a:gd name="connsiteX5" fmla="*/ 356766 w 1627108"/>
              <a:gd name="connsiteY5" fmla="*/ 179882 h 317791"/>
              <a:gd name="connsiteX6" fmla="*/ 8994 w 1627108"/>
              <a:gd name="connsiteY6" fmla="*/ 317791 h 317791"/>
              <a:gd name="connsiteX0" fmla="*/ 0 w 1622302"/>
              <a:gd name="connsiteY0" fmla="*/ 0 h 317791"/>
              <a:gd name="connsiteX1" fmla="*/ 455701 w 1622302"/>
              <a:gd name="connsiteY1" fmla="*/ 68954 h 317791"/>
              <a:gd name="connsiteX2" fmla="*/ 1496019 w 1622302"/>
              <a:gd name="connsiteY2" fmla="*/ 68954 h 317791"/>
              <a:gd name="connsiteX3" fmla="*/ 1604779 w 1622302"/>
              <a:gd name="connsiteY3" fmla="*/ 117699 h 317791"/>
              <a:gd name="connsiteX4" fmla="*/ 1463040 w 1622302"/>
              <a:gd name="connsiteY4" fmla="*/ 188876 h 317791"/>
              <a:gd name="connsiteX5" fmla="*/ 356766 w 1622302"/>
              <a:gd name="connsiteY5" fmla="*/ 179882 h 317791"/>
              <a:gd name="connsiteX6" fmla="*/ 8994 w 1622302"/>
              <a:gd name="connsiteY6" fmla="*/ 317791 h 317791"/>
              <a:gd name="connsiteX0" fmla="*/ 0 w 1626129"/>
              <a:gd name="connsiteY0" fmla="*/ 0 h 317791"/>
              <a:gd name="connsiteX1" fmla="*/ 455701 w 1626129"/>
              <a:gd name="connsiteY1" fmla="*/ 68954 h 317791"/>
              <a:gd name="connsiteX2" fmla="*/ 1496019 w 1626129"/>
              <a:gd name="connsiteY2" fmla="*/ 68954 h 317791"/>
              <a:gd name="connsiteX3" fmla="*/ 1610926 w 1626129"/>
              <a:gd name="connsiteY3" fmla="*/ 119808 h 317791"/>
              <a:gd name="connsiteX4" fmla="*/ 1463040 w 1626129"/>
              <a:gd name="connsiteY4" fmla="*/ 188876 h 317791"/>
              <a:gd name="connsiteX5" fmla="*/ 356766 w 1626129"/>
              <a:gd name="connsiteY5" fmla="*/ 179882 h 317791"/>
              <a:gd name="connsiteX6" fmla="*/ 8994 w 1626129"/>
              <a:gd name="connsiteY6" fmla="*/ 317791 h 317791"/>
              <a:gd name="connsiteX0" fmla="*/ 0 w 1620219"/>
              <a:gd name="connsiteY0" fmla="*/ 0 h 317791"/>
              <a:gd name="connsiteX1" fmla="*/ 455701 w 1620219"/>
              <a:gd name="connsiteY1" fmla="*/ 68954 h 317791"/>
              <a:gd name="connsiteX2" fmla="*/ 1316212 w 1620219"/>
              <a:gd name="connsiteY2" fmla="*/ 68954 h 317791"/>
              <a:gd name="connsiteX3" fmla="*/ 1610926 w 1620219"/>
              <a:gd name="connsiteY3" fmla="*/ 119808 h 317791"/>
              <a:gd name="connsiteX4" fmla="*/ 1463040 w 1620219"/>
              <a:gd name="connsiteY4" fmla="*/ 188876 h 317791"/>
              <a:gd name="connsiteX5" fmla="*/ 356766 w 1620219"/>
              <a:gd name="connsiteY5" fmla="*/ 179882 h 317791"/>
              <a:gd name="connsiteX6" fmla="*/ 8994 w 1620219"/>
              <a:gd name="connsiteY6" fmla="*/ 317791 h 317791"/>
              <a:gd name="connsiteX0" fmla="*/ 0 w 1610963"/>
              <a:gd name="connsiteY0" fmla="*/ 0 h 317791"/>
              <a:gd name="connsiteX1" fmla="*/ 455701 w 1610963"/>
              <a:gd name="connsiteY1" fmla="*/ 68954 h 317791"/>
              <a:gd name="connsiteX2" fmla="*/ 1316212 w 1610963"/>
              <a:gd name="connsiteY2" fmla="*/ 68954 h 317791"/>
              <a:gd name="connsiteX3" fmla="*/ 1610926 w 1610963"/>
              <a:gd name="connsiteY3" fmla="*/ 119808 h 317791"/>
              <a:gd name="connsiteX4" fmla="*/ 1309359 w 1610963"/>
              <a:gd name="connsiteY4" fmla="*/ 185714 h 317791"/>
              <a:gd name="connsiteX5" fmla="*/ 356766 w 1610963"/>
              <a:gd name="connsiteY5" fmla="*/ 179882 h 317791"/>
              <a:gd name="connsiteX6" fmla="*/ 8994 w 1610963"/>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9359 w 1612498"/>
              <a:gd name="connsiteY4" fmla="*/ 185714 h 317791"/>
              <a:gd name="connsiteX5" fmla="*/ 356766 w 1612498"/>
              <a:gd name="connsiteY5" fmla="*/ 179882 h 317791"/>
              <a:gd name="connsiteX6" fmla="*/ 8994 w 1612498"/>
              <a:gd name="connsiteY6" fmla="*/ 317791 h 317791"/>
              <a:gd name="connsiteX0" fmla="*/ 0 w 1612497"/>
              <a:gd name="connsiteY0" fmla="*/ 0 h 317791"/>
              <a:gd name="connsiteX1" fmla="*/ 455701 w 1612497"/>
              <a:gd name="connsiteY1" fmla="*/ 68954 h 317791"/>
              <a:gd name="connsiteX2" fmla="*/ 1316212 w 1612497"/>
              <a:gd name="connsiteY2" fmla="*/ 68954 h 317791"/>
              <a:gd name="connsiteX3" fmla="*/ 1612462 w 1612497"/>
              <a:gd name="connsiteY3" fmla="*/ 119808 h 317791"/>
              <a:gd name="connsiteX4" fmla="*/ 1307823 w 1612497"/>
              <a:gd name="connsiteY4" fmla="*/ 181497 h 317791"/>
              <a:gd name="connsiteX5" fmla="*/ 356766 w 1612497"/>
              <a:gd name="connsiteY5" fmla="*/ 179882 h 317791"/>
              <a:gd name="connsiteX6" fmla="*/ 8994 w 1612497"/>
              <a:gd name="connsiteY6" fmla="*/ 317791 h 317791"/>
              <a:gd name="connsiteX0" fmla="*/ 0 w 1612501"/>
              <a:gd name="connsiteY0" fmla="*/ 0 h 317791"/>
              <a:gd name="connsiteX1" fmla="*/ 455701 w 1612501"/>
              <a:gd name="connsiteY1" fmla="*/ 68954 h 317791"/>
              <a:gd name="connsiteX2" fmla="*/ 1316212 w 1612501"/>
              <a:gd name="connsiteY2" fmla="*/ 68954 h 317791"/>
              <a:gd name="connsiteX3" fmla="*/ 1612462 w 1612501"/>
              <a:gd name="connsiteY3" fmla="*/ 119808 h 317791"/>
              <a:gd name="connsiteX4" fmla="*/ 1307823 w 1612501"/>
              <a:gd name="connsiteY4" fmla="*/ 181497 h 317791"/>
              <a:gd name="connsiteX5" fmla="*/ 356766 w 1612501"/>
              <a:gd name="connsiteY5" fmla="*/ 179882 h 317791"/>
              <a:gd name="connsiteX6" fmla="*/ 8994 w 1612501"/>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68954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58413 h 317791"/>
              <a:gd name="connsiteX2" fmla="*/ 1316212 w 1612498"/>
              <a:gd name="connsiteY2" fmla="*/ 68954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58413 h 317791"/>
              <a:gd name="connsiteX2" fmla="*/ 1311602 w 1612498"/>
              <a:gd name="connsiteY2" fmla="*/ 66846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498"/>
              <a:gd name="connsiteY0" fmla="*/ 0 h 317791"/>
              <a:gd name="connsiteX1" fmla="*/ 455701 w 1612498"/>
              <a:gd name="connsiteY1" fmla="*/ 58413 h 317791"/>
              <a:gd name="connsiteX2" fmla="*/ 1311602 w 1612498"/>
              <a:gd name="connsiteY2" fmla="*/ 66846 h 317791"/>
              <a:gd name="connsiteX3" fmla="*/ 1612462 w 1612498"/>
              <a:gd name="connsiteY3" fmla="*/ 119808 h 317791"/>
              <a:gd name="connsiteX4" fmla="*/ 1307823 w 1612498"/>
              <a:gd name="connsiteY4" fmla="*/ 181497 h 317791"/>
              <a:gd name="connsiteX5" fmla="*/ 356766 w 1612498"/>
              <a:gd name="connsiteY5" fmla="*/ 179882 h 317791"/>
              <a:gd name="connsiteX6" fmla="*/ 8994 w 1612498"/>
              <a:gd name="connsiteY6" fmla="*/ 317791 h 317791"/>
              <a:gd name="connsiteX0" fmla="*/ 0 w 1612500"/>
              <a:gd name="connsiteY0" fmla="*/ 0 h 317791"/>
              <a:gd name="connsiteX1" fmla="*/ 455701 w 1612500"/>
              <a:gd name="connsiteY1" fmla="*/ 58413 h 317791"/>
              <a:gd name="connsiteX2" fmla="*/ 1311602 w 1612500"/>
              <a:gd name="connsiteY2" fmla="*/ 66846 h 317791"/>
              <a:gd name="connsiteX3" fmla="*/ 1612462 w 1612500"/>
              <a:gd name="connsiteY3" fmla="*/ 119808 h 317791"/>
              <a:gd name="connsiteX4" fmla="*/ 1307823 w 1612500"/>
              <a:gd name="connsiteY4" fmla="*/ 181497 h 317791"/>
              <a:gd name="connsiteX5" fmla="*/ 356766 w 1612500"/>
              <a:gd name="connsiteY5" fmla="*/ 179882 h 317791"/>
              <a:gd name="connsiteX6" fmla="*/ 8994 w 1612500"/>
              <a:gd name="connsiteY6" fmla="*/ 317791 h 317791"/>
              <a:gd name="connsiteX0" fmla="*/ 0 w 1612513"/>
              <a:gd name="connsiteY0" fmla="*/ 0 h 317791"/>
              <a:gd name="connsiteX1" fmla="*/ 455701 w 1612513"/>
              <a:gd name="connsiteY1" fmla="*/ 58413 h 317791"/>
              <a:gd name="connsiteX2" fmla="*/ 1311602 w 1612513"/>
              <a:gd name="connsiteY2" fmla="*/ 66846 h 317791"/>
              <a:gd name="connsiteX3" fmla="*/ 1612462 w 1612513"/>
              <a:gd name="connsiteY3" fmla="*/ 119808 h 317791"/>
              <a:gd name="connsiteX4" fmla="*/ 1307823 w 1612513"/>
              <a:gd name="connsiteY4" fmla="*/ 181497 h 317791"/>
              <a:gd name="connsiteX5" fmla="*/ 356766 w 1612513"/>
              <a:gd name="connsiteY5" fmla="*/ 179882 h 317791"/>
              <a:gd name="connsiteX6" fmla="*/ 8994 w 1612513"/>
              <a:gd name="connsiteY6" fmla="*/ 317791 h 317791"/>
              <a:gd name="connsiteX0" fmla="*/ 0 w 1612513"/>
              <a:gd name="connsiteY0" fmla="*/ 0 h 317791"/>
              <a:gd name="connsiteX1" fmla="*/ 455701 w 1612513"/>
              <a:gd name="connsiteY1" fmla="*/ 58413 h 317791"/>
              <a:gd name="connsiteX2" fmla="*/ 1311602 w 1612513"/>
              <a:gd name="connsiteY2" fmla="*/ 66846 h 317791"/>
              <a:gd name="connsiteX3" fmla="*/ 1612462 w 1612513"/>
              <a:gd name="connsiteY3" fmla="*/ 119808 h 317791"/>
              <a:gd name="connsiteX4" fmla="*/ 1307823 w 1612513"/>
              <a:gd name="connsiteY4" fmla="*/ 181497 h 317791"/>
              <a:gd name="connsiteX5" fmla="*/ 356766 w 1612513"/>
              <a:gd name="connsiteY5" fmla="*/ 179882 h 317791"/>
              <a:gd name="connsiteX6" fmla="*/ 8994 w 1612513"/>
              <a:gd name="connsiteY6" fmla="*/ 317791 h 317791"/>
              <a:gd name="connsiteX0" fmla="*/ 0 w 1612513"/>
              <a:gd name="connsiteY0" fmla="*/ 0 h 287222"/>
              <a:gd name="connsiteX1" fmla="*/ 455701 w 1612513"/>
              <a:gd name="connsiteY1" fmla="*/ 58413 h 287222"/>
              <a:gd name="connsiteX2" fmla="*/ 1311602 w 1612513"/>
              <a:gd name="connsiteY2" fmla="*/ 66846 h 287222"/>
              <a:gd name="connsiteX3" fmla="*/ 1612462 w 1612513"/>
              <a:gd name="connsiteY3" fmla="*/ 119808 h 287222"/>
              <a:gd name="connsiteX4" fmla="*/ 1307823 w 1612513"/>
              <a:gd name="connsiteY4" fmla="*/ 181497 h 287222"/>
              <a:gd name="connsiteX5" fmla="*/ 356766 w 1612513"/>
              <a:gd name="connsiteY5" fmla="*/ 179882 h 287222"/>
              <a:gd name="connsiteX6" fmla="*/ 7457 w 1612513"/>
              <a:gd name="connsiteY6" fmla="*/ 287222 h 287222"/>
              <a:gd name="connsiteX0" fmla="*/ 1763 w 1614276"/>
              <a:gd name="connsiteY0" fmla="*/ 0 h 287222"/>
              <a:gd name="connsiteX1" fmla="*/ 457464 w 1614276"/>
              <a:gd name="connsiteY1" fmla="*/ 58413 h 287222"/>
              <a:gd name="connsiteX2" fmla="*/ 1313365 w 1614276"/>
              <a:gd name="connsiteY2" fmla="*/ 66846 h 287222"/>
              <a:gd name="connsiteX3" fmla="*/ 1614225 w 1614276"/>
              <a:gd name="connsiteY3" fmla="*/ 119808 h 287222"/>
              <a:gd name="connsiteX4" fmla="*/ 1309586 w 1614276"/>
              <a:gd name="connsiteY4" fmla="*/ 181497 h 287222"/>
              <a:gd name="connsiteX5" fmla="*/ 358529 w 1614276"/>
              <a:gd name="connsiteY5" fmla="*/ 179882 h 287222"/>
              <a:gd name="connsiteX6" fmla="*/ 0 w 1614276"/>
              <a:gd name="connsiteY6" fmla="*/ 287222 h 287222"/>
              <a:gd name="connsiteX0" fmla="*/ 1763 w 1614276"/>
              <a:gd name="connsiteY0" fmla="*/ 0 h 287222"/>
              <a:gd name="connsiteX1" fmla="*/ 457464 w 1614276"/>
              <a:gd name="connsiteY1" fmla="*/ 58413 h 287222"/>
              <a:gd name="connsiteX2" fmla="*/ 1313365 w 1614276"/>
              <a:gd name="connsiteY2" fmla="*/ 66846 h 287222"/>
              <a:gd name="connsiteX3" fmla="*/ 1614225 w 1614276"/>
              <a:gd name="connsiteY3" fmla="*/ 119808 h 287222"/>
              <a:gd name="connsiteX4" fmla="*/ 1309586 w 1614276"/>
              <a:gd name="connsiteY4" fmla="*/ 181497 h 287222"/>
              <a:gd name="connsiteX5" fmla="*/ 358529 w 1614276"/>
              <a:gd name="connsiteY5" fmla="*/ 179882 h 287222"/>
              <a:gd name="connsiteX6" fmla="*/ 0 w 1614276"/>
              <a:gd name="connsiteY6" fmla="*/ 287222 h 287222"/>
              <a:gd name="connsiteX0" fmla="*/ 1763 w 1614256"/>
              <a:gd name="connsiteY0" fmla="*/ 0 h 287222"/>
              <a:gd name="connsiteX1" fmla="*/ 457464 w 1614256"/>
              <a:gd name="connsiteY1" fmla="*/ 58413 h 287222"/>
              <a:gd name="connsiteX2" fmla="*/ 1313365 w 1614256"/>
              <a:gd name="connsiteY2" fmla="*/ 66846 h 287222"/>
              <a:gd name="connsiteX3" fmla="*/ 1614225 w 1614256"/>
              <a:gd name="connsiteY3" fmla="*/ 119808 h 287222"/>
              <a:gd name="connsiteX4" fmla="*/ 1309586 w 1614256"/>
              <a:gd name="connsiteY4" fmla="*/ 181497 h 287222"/>
              <a:gd name="connsiteX5" fmla="*/ 483276 w 1614256"/>
              <a:gd name="connsiteY5" fmla="*/ 203072 h 287222"/>
              <a:gd name="connsiteX6" fmla="*/ 0 w 1614256"/>
              <a:gd name="connsiteY6" fmla="*/ 287222 h 287222"/>
              <a:gd name="connsiteX0" fmla="*/ 1763 w 1614281"/>
              <a:gd name="connsiteY0" fmla="*/ 0 h 287222"/>
              <a:gd name="connsiteX1" fmla="*/ 457464 w 1614281"/>
              <a:gd name="connsiteY1" fmla="*/ 58413 h 287222"/>
              <a:gd name="connsiteX2" fmla="*/ 1313365 w 1614281"/>
              <a:gd name="connsiteY2" fmla="*/ 66846 h 287222"/>
              <a:gd name="connsiteX3" fmla="*/ 1614225 w 1614281"/>
              <a:gd name="connsiteY3" fmla="*/ 119808 h 287222"/>
              <a:gd name="connsiteX4" fmla="*/ 1364166 w 1614281"/>
              <a:gd name="connsiteY4" fmla="*/ 181497 h 287222"/>
              <a:gd name="connsiteX5" fmla="*/ 483276 w 1614281"/>
              <a:gd name="connsiteY5" fmla="*/ 203072 h 287222"/>
              <a:gd name="connsiteX6" fmla="*/ 0 w 1614281"/>
              <a:gd name="connsiteY6" fmla="*/ 287222 h 287222"/>
              <a:gd name="connsiteX0" fmla="*/ 1763 w 1614743"/>
              <a:gd name="connsiteY0" fmla="*/ 0 h 287222"/>
              <a:gd name="connsiteX1" fmla="*/ 457464 w 1614743"/>
              <a:gd name="connsiteY1" fmla="*/ 58413 h 287222"/>
              <a:gd name="connsiteX2" fmla="*/ 1313365 w 1614743"/>
              <a:gd name="connsiteY2" fmla="*/ 66846 h 287222"/>
              <a:gd name="connsiteX3" fmla="*/ 1614225 w 1614743"/>
              <a:gd name="connsiteY3" fmla="*/ 119808 h 287222"/>
              <a:gd name="connsiteX4" fmla="*/ 1364166 w 1614743"/>
              <a:gd name="connsiteY4" fmla="*/ 181497 h 287222"/>
              <a:gd name="connsiteX5" fmla="*/ 483276 w 1614743"/>
              <a:gd name="connsiteY5" fmla="*/ 203072 h 287222"/>
              <a:gd name="connsiteX6" fmla="*/ 0 w 1614743"/>
              <a:gd name="connsiteY6" fmla="*/ 287222 h 287222"/>
              <a:gd name="connsiteX0" fmla="*/ 1763 w 1614307"/>
              <a:gd name="connsiteY0" fmla="*/ 0 h 287222"/>
              <a:gd name="connsiteX1" fmla="*/ 457464 w 1614307"/>
              <a:gd name="connsiteY1" fmla="*/ 58413 h 287222"/>
              <a:gd name="connsiteX2" fmla="*/ 1313365 w 1614307"/>
              <a:gd name="connsiteY2" fmla="*/ 66846 h 287222"/>
              <a:gd name="connsiteX3" fmla="*/ 1614225 w 1614307"/>
              <a:gd name="connsiteY3" fmla="*/ 119808 h 287222"/>
              <a:gd name="connsiteX4" fmla="*/ 1317389 w 1614307"/>
              <a:gd name="connsiteY4" fmla="*/ 182551 h 287222"/>
              <a:gd name="connsiteX5" fmla="*/ 483276 w 1614307"/>
              <a:gd name="connsiteY5" fmla="*/ 203072 h 287222"/>
              <a:gd name="connsiteX6" fmla="*/ 0 w 1614307"/>
              <a:gd name="connsiteY6" fmla="*/ 287222 h 287222"/>
              <a:gd name="connsiteX0" fmla="*/ 1763 w 1614693"/>
              <a:gd name="connsiteY0" fmla="*/ 0 h 287222"/>
              <a:gd name="connsiteX1" fmla="*/ 457464 w 1614693"/>
              <a:gd name="connsiteY1" fmla="*/ 58413 h 287222"/>
              <a:gd name="connsiteX2" fmla="*/ 1313365 w 1614693"/>
              <a:gd name="connsiteY2" fmla="*/ 66846 h 287222"/>
              <a:gd name="connsiteX3" fmla="*/ 1614225 w 1614693"/>
              <a:gd name="connsiteY3" fmla="*/ 119808 h 287222"/>
              <a:gd name="connsiteX4" fmla="*/ 1317389 w 1614693"/>
              <a:gd name="connsiteY4" fmla="*/ 182551 h 287222"/>
              <a:gd name="connsiteX5" fmla="*/ 483276 w 1614693"/>
              <a:gd name="connsiteY5" fmla="*/ 203072 h 287222"/>
              <a:gd name="connsiteX6" fmla="*/ 0 w 1614693"/>
              <a:gd name="connsiteY6" fmla="*/ 287222 h 287222"/>
              <a:gd name="connsiteX0" fmla="*/ 1763 w 1614247"/>
              <a:gd name="connsiteY0" fmla="*/ 0 h 287222"/>
              <a:gd name="connsiteX1" fmla="*/ 457464 w 1614247"/>
              <a:gd name="connsiteY1" fmla="*/ 58413 h 287222"/>
              <a:gd name="connsiteX2" fmla="*/ 1313365 w 1614247"/>
              <a:gd name="connsiteY2" fmla="*/ 66846 h 287222"/>
              <a:gd name="connsiteX3" fmla="*/ 1614225 w 1614247"/>
              <a:gd name="connsiteY3" fmla="*/ 119808 h 287222"/>
              <a:gd name="connsiteX4" fmla="*/ 1153658 w 1614247"/>
              <a:gd name="connsiteY4" fmla="*/ 184659 h 287222"/>
              <a:gd name="connsiteX5" fmla="*/ 483276 w 1614247"/>
              <a:gd name="connsiteY5" fmla="*/ 203072 h 287222"/>
              <a:gd name="connsiteX6" fmla="*/ 0 w 1614247"/>
              <a:gd name="connsiteY6" fmla="*/ 287222 h 287222"/>
              <a:gd name="connsiteX0" fmla="*/ 1763 w 1614257"/>
              <a:gd name="connsiteY0" fmla="*/ 0 h 287222"/>
              <a:gd name="connsiteX1" fmla="*/ 457464 w 1614257"/>
              <a:gd name="connsiteY1" fmla="*/ 58413 h 287222"/>
              <a:gd name="connsiteX2" fmla="*/ 1313365 w 1614257"/>
              <a:gd name="connsiteY2" fmla="*/ 66846 h 287222"/>
              <a:gd name="connsiteX3" fmla="*/ 1614225 w 1614257"/>
              <a:gd name="connsiteY3" fmla="*/ 119808 h 287222"/>
              <a:gd name="connsiteX4" fmla="*/ 1153658 w 1614257"/>
              <a:gd name="connsiteY4" fmla="*/ 184659 h 287222"/>
              <a:gd name="connsiteX5" fmla="*/ 483276 w 1614257"/>
              <a:gd name="connsiteY5" fmla="*/ 203072 h 287222"/>
              <a:gd name="connsiteX6" fmla="*/ 0 w 1614257"/>
              <a:gd name="connsiteY6" fmla="*/ 287222 h 287222"/>
              <a:gd name="connsiteX0" fmla="*/ 1763 w 1614257"/>
              <a:gd name="connsiteY0" fmla="*/ 0 h 287222"/>
              <a:gd name="connsiteX1" fmla="*/ 1313365 w 1614257"/>
              <a:gd name="connsiteY1" fmla="*/ 66846 h 287222"/>
              <a:gd name="connsiteX2" fmla="*/ 1614225 w 1614257"/>
              <a:gd name="connsiteY2" fmla="*/ 119808 h 287222"/>
              <a:gd name="connsiteX3" fmla="*/ 1153658 w 1614257"/>
              <a:gd name="connsiteY3" fmla="*/ 184659 h 287222"/>
              <a:gd name="connsiteX4" fmla="*/ 483276 w 1614257"/>
              <a:gd name="connsiteY4" fmla="*/ 203072 h 287222"/>
              <a:gd name="connsiteX5" fmla="*/ 0 w 1614257"/>
              <a:gd name="connsiteY5" fmla="*/ 287222 h 287222"/>
              <a:gd name="connsiteX0" fmla="*/ 1763 w 1614257"/>
              <a:gd name="connsiteY0" fmla="*/ 0 h 287222"/>
              <a:gd name="connsiteX1" fmla="*/ 845554 w 1614257"/>
              <a:gd name="connsiteY1" fmla="*/ 44825 h 287222"/>
              <a:gd name="connsiteX2" fmla="*/ 1614225 w 1614257"/>
              <a:gd name="connsiteY2" fmla="*/ 119808 h 287222"/>
              <a:gd name="connsiteX3" fmla="*/ 1153658 w 1614257"/>
              <a:gd name="connsiteY3" fmla="*/ 184659 h 287222"/>
              <a:gd name="connsiteX4" fmla="*/ 483276 w 1614257"/>
              <a:gd name="connsiteY4" fmla="*/ 203072 h 287222"/>
              <a:gd name="connsiteX5" fmla="*/ 0 w 1614257"/>
              <a:gd name="connsiteY5" fmla="*/ 287222 h 287222"/>
              <a:gd name="connsiteX0" fmla="*/ 1763 w 1614257"/>
              <a:gd name="connsiteY0" fmla="*/ 0 h 287222"/>
              <a:gd name="connsiteX1" fmla="*/ 845554 w 1614257"/>
              <a:gd name="connsiteY1" fmla="*/ 44825 h 287222"/>
              <a:gd name="connsiteX2" fmla="*/ 1614225 w 1614257"/>
              <a:gd name="connsiteY2" fmla="*/ 119808 h 287222"/>
              <a:gd name="connsiteX3" fmla="*/ 1153658 w 1614257"/>
              <a:gd name="connsiteY3" fmla="*/ 184659 h 287222"/>
              <a:gd name="connsiteX4" fmla="*/ 483276 w 1614257"/>
              <a:gd name="connsiteY4" fmla="*/ 203072 h 287222"/>
              <a:gd name="connsiteX5" fmla="*/ 0 w 1614257"/>
              <a:gd name="connsiteY5" fmla="*/ 287222 h 287222"/>
              <a:gd name="connsiteX0" fmla="*/ 1763 w 1614227"/>
              <a:gd name="connsiteY0" fmla="*/ 0 h 287222"/>
              <a:gd name="connsiteX1" fmla="*/ 845554 w 1614227"/>
              <a:gd name="connsiteY1" fmla="*/ 44825 h 287222"/>
              <a:gd name="connsiteX2" fmla="*/ 1614225 w 1614227"/>
              <a:gd name="connsiteY2" fmla="*/ 119808 h 287222"/>
              <a:gd name="connsiteX3" fmla="*/ 483276 w 1614227"/>
              <a:gd name="connsiteY3" fmla="*/ 203072 h 287222"/>
              <a:gd name="connsiteX4" fmla="*/ 0 w 1614227"/>
              <a:gd name="connsiteY4" fmla="*/ 287222 h 287222"/>
              <a:gd name="connsiteX0" fmla="*/ 1763 w 1614227"/>
              <a:gd name="connsiteY0" fmla="*/ 0 h 287222"/>
              <a:gd name="connsiteX1" fmla="*/ 845554 w 1614227"/>
              <a:gd name="connsiteY1" fmla="*/ 44825 h 287222"/>
              <a:gd name="connsiteX2" fmla="*/ 1614227 w 1614227"/>
              <a:gd name="connsiteY2" fmla="*/ 119489 h 287222"/>
              <a:gd name="connsiteX3" fmla="*/ 483276 w 1614227"/>
              <a:gd name="connsiteY3" fmla="*/ 203072 h 287222"/>
              <a:gd name="connsiteX4" fmla="*/ 0 w 1614227"/>
              <a:gd name="connsiteY4" fmla="*/ 287222 h 287222"/>
              <a:gd name="connsiteX0" fmla="*/ 1763 w 1622025"/>
              <a:gd name="connsiteY0" fmla="*/ 0 h 287222"/>
              <a:gd name="connsiteX1" fmla="*/ 845554 w 1622025"/>
              <a:gd name="connsiteY1" fmla="*/ 44825 h 287222"/>
              <a:gd name="connsiteX2" fmla="*/ 1622025 w 1622025"/>
              <a:gd name="connsiteY2" fmla="*/ 101617 h 287222"/>
              <a:gd name="connsiteX3" fmla="*/ 483276 w 1622025"/>
              <a:gd name="connsiteY3" fmla="*/ 203072 h 287222"/>
              <a:gd name="connsiteX4" fmla="*/ 0 w 1622025"/>
              <a:gd name="connsiteY4" fmla="*/ 287222 h 287222"/>
              <a:gd name="connsiteX0" fmla="*/ 1763 w 1707790"/>
              <a:gd name="connsiteY0" fmla="*/ 0 h 287222"/>
              <a:gd name="connsiteX1" fmla="*/ 845554 w 1707790"/>
              <a:gd name="connsiteY1" fmla="*/ 44825 h 287222"/>
              <a:gd name="connsiteX2" fmla="*/ 1707790 w 1707790"/>
              <a:gd name="connsiteY2" fmla="*/ 115659 h 287222"/>
              <a:gd name="connsiteX3" fmla="*/ 483276 w 1707790"/>
              <a:gd name="connsiteY3" fmla="*/ 203072 h 287222"/>
              <a:gd name="connsiteX4" fmla="*/ 0 w 1707790"/>
              <a:gd name="connsiteY4" fmla="*/ 287222 h 287222"/>
              <a:gd name="connsiteX0" fmla="*/ 1763 w 1629822"/>
              <a:gd name="connsiteY0" fmla="*/ 0 h 287222"/>
              <a:gd name="connsiteX1" fmla="*/ 845554 w 1629822"/>
              <a:gd name="connsiteY1" fmla="*/ 44825 h 287222"/>
              <a:gd name="connsiteX2" fmla="*/ 1629822 w 1629822"/>
              <a:gd name="connsiteY2" fmla="*/ 115978 h 287222"/>
              <a:gd name="connsiteX3" fmla="*/ 483276 w 1629822"/>
              <a:gd name="connsiteY3" fmla="*/ 203072 h 287222"/>
              <a:gd name="connsiteX4" fmla="*/ 0 w 1629822"/>
              <a:gd name="connsiteY4" fmla="*/ 287222 h 287222"/>
              <a:gd name="connsiteX0" fmla="*/ 1763 w 1629822"/>
              <a:gd name="connsiteY0" fmla="*/ 0 h 287222"/>
              <a:gd name="connsiteX1" fmla="*/ 1087255 w 1629822"/>
              <a:gd name="connsiteY1" fmla="*/ 51527 h 287222"/>
              <a:gd name="connsiteX2" fmla="*/ 1629822 w 1629822"/>
              <a:gd name="connsiteY2" fmla="*/ 115978 h 287222"/>
              <a:gd name="connsiteX3" fmla="*/ 483276 w 1629822"/>
              <a:gd name="connsiteY3" fmla="*/ 203072 h 287222"/>
              <a:gd name="connsiteX4" fmla="*/ 0 w 1629822"/>
              <a:gd name="connsiteY4" fmla="*/ 287222 h 287222"/>
              <a:gd name="connsiteX0" fmla="*/ 1763 w 1629822"/>
              <a:gd name="connsiteY0" fmla="*/ 0 h 287222"/>
              <a:gd name="connsiteX1" fmla="*/ 1087255 w 1629822"/>
              <a:gd name="connsiteY1" fmla="*/ 51527 h 287222"/>
              <a:gd name="connsiteX2" fmla="*/ 1629822 w 1629822"/>
              <a:gd name="connsiteY2" fmla="*/ 115978 h 287222"/>
              <a:gd name="connsiteX3" fmla="*/ 483276 w 1629822"/>
              <a:gd name="connsiteY3" fmla="*/ 203072 h 287222"/>
              <a:gd name="connsiteX4" fmla="*/ 0 w 1629822"/>
              <a:gd name="connsiteY4" fmla="*/ 287222 h 287222"/>
              <a:gd name="connsiteX0" fmla="*/ 1763 w 1629822"/>
              <a:gd name="connsiteY0" fmla="*/ 0 h 287222"/>
              <a:gd name="connsiteX1" fmla="*/ 1087255 w 1629822"/>
              <a:gd name="connsiteY1" fmla="*/ 51527 h 287222"/>
              <a:gd name="connsiteX2" fmla="*/ 1629822 w 1629822"/>
              <a:gd name="connsiteY2" fmla="*/ 115978 h 287222"/>
              <a:gd name="connsiteX3" fmla="*/ 483276 w 1629822"/>
              <a:gd name="connsiteY3" fmla="*/ 203072 h 287222"/>
              <a:gd name="connsiteX4" fmla="*/ 0 w 1629822"/>
              <a:gd name="connsiteY4" fmla="*/ 287222 h 287222"/>
              <a:gd name="connsiteX0" fmla="*/ 1763 w 1629822"/>
              <a:gd name="connsiteY0" fmla="*/ 0 h 287222"/>
              <a:gd name="connsiteX1" fmla="*/ 1087255 w 1629822"/>
              <a:gd name="connsiteY1" fmla="*/ 51527 h 287222"/>
              <a:gd name="connsiteX2" fmla="*/ 1629822 w 1629822"/>
              <a:gd name="connsiteY2" fmla="*/ 115978 h 287222"/>
              <a:gd name="connsiteX3" fmla="*/ 483276 w 1629822"/>
              <a:gd name="connsiteY3" fmla="*/ 203072 h 287222"/>
              <a:gd name="connsiteX4" fmla="*/ 0 w 1629822"/>
              <a:gd name="connsiteY4" fmla="*/ 287222 h 287222"/>
              <a:gd name="connsiteX0" fmla="*/ 1763 w 1629822"/>
              <a:gd name="connsiteY0" fmla="*/ 0 h 287222"/>
              <a:gd name="connsiteX1" fmla="*/ 1079457 w 1629822"/>
              <a:gd name="connsiteY1" fmla="*/ 44506 h 287222"/>
              <a:gd name="connsiteX2" fmla="*/ 1629822 w 1629822"/>
              <a:gd name="connsiteY2" fmla="*/ 115978 h 287222"/>
              <a:gd name="connsiteX3" fmla="*/ 483276 w 1629822"/>
              <a:gd name="connsiteY3" fmla="*/ 203072 h 287222"/>
              <a:gd name="connsiteX4" fmla="*/ 0 w 1629822"/>
              <a:gd name="connsiteY4" fmla="*/ 287222 h 287222"/>
              <a:gd name="connsiteX0" fmla="*/ 1763 w 1629822"/>
              <a:gd name="connsiteY0" fmla="*/ 0 h 287222"/>
              <a:gd name="connsiteX1" fmla="*/ 1079457 w 1629822"/>
              <a:gd name="connsiteY1" fmla="*/ 44506 h 287222"/>
              <a:gd name="connsiteX2" fmla="*/ 1629822 w 1629822"/>
              <a:gd name="connsiteY2" fmla="*/ 115978 h 287222"/>
              <a:gd name="connsiteX3" fmla="*/ 483276 w 1629822"/>
              <a:gd name="connsiteY3" fmla="*/ 203072 h 287222"/>
              <a:gd name="connsiteX4" fmla="*/ 0 w 1629822"/>
              <a:gd name="connsiteY4" fmla="*/ 287222 h 287222"/>
              <a:gd name="connsiteX0" fmla="*/ 1763 w 1629822"/>
              <a:gd name="connsiteY0" fmla="*/ 0 h 287222"/>
              <a:gd name="connsiteX1" fmla="*/ 1079457 w 1629822"/>
              <a:gd name="connsiteY1" fmla="*/ 44506 h 287222"/>
              <a:gd name="connsiteX2" fmla="*/ 1629822 w 1629822"/>
              <a:gd name="connsiteY2" fmla="*/ 115978 h 287222"/>
              <a:gd name="connsiteX3" fmla="*/ 483276 w 1629822"/>
              <a:gd name="connsiteY3" fmla="*/ 203072 h 287222"/>
              <a:gd name="connsiteX4" fmla="*/ 0 w 1629822"/>
              <a:gd name="connsiteY4" fmla="*/ 287222 h 287222"/>
              <a:gd name="connsiteX0" fmla="*/ 1763 w 1629822"/>
              <a:gd name="connsiteY0" fmla="*/ 0 h 287222"/>
              <a:gd name="connsiteX1" fmla="*/ 1079457 w 1629822"/>
              <a:gd name="connsiteY1" fmla="*/ 44506 h 287222"/>
              <a:gd name="connsiteX2" fmla="*/ 1629822 w 1629822"/>
              <a:gd name="connsiteY2" fmla="*/ 115978 h 287222"/>
              <a:gd name="connsiteX3" fmla="*/ 865320 w 1629822"/>
              <a:gd name="connsiteY3" fmla="*/ 175306 h 287222"/>
              <a:gd name="connsiteX4" fmla="*/ 0 w 1629822"/>
              <a:gd name="connsiteY4" fmla="*/ 287222 h 287222"/>
              <a:gd name="connsiteX0" fmla="*/ 1763 w 1629822"/>
              <a:gd name="connsiteY0" fmla="*/ 0 h 287222"/>
              <a:gd name="connsiteX1" fmla="*/ 1079457 w 1629822"/>
              <a:gd name="connsiteY1" fmla="*/ 44506 h 287222"/>
              <a:gd name="connsiteX2" fmla="*/ 1629822 w 1629822"/>
              <a:gd name="connsiteY2" fmla="*/ 115978 h 287222"/>
              <a:gd name="connsiteX3" fmla="*/ 865320 w 1629822"/>
              <a:gd name="connsiteY3" fmla="*/ 175306 h 287222"/>
              <a:gd name="connsiteX4" fmla="*/ 0 w 1629822"/>
              <a:gd name="connsiteY4" fmla="*/ 287222 h 287222"/>
              <a:gd name="connsiteX0" fmla="*/ 1763 w 1629822"/>
              <a:gd name="connsiteY0" fmla="*/ 0 h 287222"/>
              <a:gd name="connsiteX1" fmla="*/ 1079457 w 1629822"/>
              <a:gd name="connsiteY1" fmla="*/ 44506 h 287222"/>
              <a:gd name="connsiteX2" fmla="*/ 1629822 w 1629822"/>
              <a:gd name="connsiteY2" fmla="*/ 115978 h 287222"/>
              <a:gd name="connsiteX3" fmla="*/ 865320 w 1629822"/>
              <a:gd name="connsiteY3" fmla="*/ 175306 h 287222"/>
              <a:gd name="connsiteX4" fmla="*/ 0 w 1629822"/>
              <a:gd name="connsiteY4" fmla="*/ 287222 h 287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822" h="287222">
                <a:moveTo>
                  <a:pt x="1763" y="0"/>
                </a:moveTo>
                <a:lnTo>
                  <a:pt x="1079457" y="44506"/>
                </a:lnTo>
                <a:cubicBezTo>
                  <a:pt x="1413173" y="61921"/>
                  <a:pt x="1629171" y="51719"/>
                  <a:pt x="1629822" y="115978"/>
                </a:cubicBezTo>
                <a:cubicBezTo>
                  <a:pt x="1569442" y="142353"/>
                  <a:pt x="1227919" y="150914"/>
                  <a:pt x="865320" y="175306"/>
                </a:cubicBezTo>
                <a:cubicBezTo>
                  <a:pt x="499032" y="199664"/>
                  <a:pt x="55805" y="218701"/>
                  <a:pt x="0" y="287222"/>
                </a:cubicBezTo>
              </a:path>
            </a:pathLst>
          </a:custGeom>
          <a:noFill/>
          <a:ln>
            <a:solidFill>
              <a:srgbClr val="E88B33"/>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79036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5D601-EDCC-CC5F-6E25-4ADD492D7858}"/>
              </a:ext>
            </a:extLst>
          </p:cNvPr>
          <p:cNvSpPr>
            <a:spLocks noGrp="1"/>
          </p:cNvSpPr>
          <p:nvPr>
            <p:ph type="title"/>
          </p:nvPr>
        </p:nvSpPr>
        <p:spPr/>
        <p:txBody>
          <a:bodyPr/>
          <a:lstStyle/>
          <a:p>
            <a:r>
              <a:rPr lang="en-US" dirty="0"/>
              <a:t>Happiness Ranking Hypotheses</a:t>
            </a:r>
          </a:p>
        </p:txBody>
      </p:sp>
      <p:sp>
        <p:nvSpPr>
          <p:cNvPr id="3" name="Content Placeholder 2">
            <a:extLst>
              <a:ext uri="{FF2B5EF4-FFF2-40B4-BE49-F238E27FC236}">
                <a16:creationId xmlns:a16="http://schemas.microsoft.com/office/drawing/2014/main" id="{C556378E-E5F4-EDB6-2E2F-888D0AEAC893}"/>
              </a:ext>
            </a:extLst>
          </p:cNvPr>
          <p:cNvSpPr>
            <a:spLocks noGrp="1"/>
          </p:cNvSpPr>
          <p:nvPr>
            <p:ph idx="1"/>
          </p:nvPr>
        </p:nvSpPr>
        <p:spPr/>
        <p:txBody>
          <a:bodyPr vert="horz" lIns="0" tIns="45720" rIns="0" bIns="45720" rtlCol="0" anchor="t">
            <a:normAutofit fontScale="25000" lnSpcReduction="20000"/>
          </a:bodyPr>
          <a:lstStyle/>
          <a:p>
            <a:pPr marL="457200" indent="-457200">
              <a:lnSpc>
                <a:spcPct val="130000"/>
              </a:lnSpc>
              <a:buAutoNum type="arabicPeriod"/>
            </a:pPr>
            <a:r>
              <a:rPr lang="en-US" sz="5600" b="1" dirty="0">
                <a:latin typeface="Bahnschrift"/>
              </a:rPr>
              <a:t>We believe that the locations with consistently high happiness scores share common characteristics (</a:t>
            </a:r>
            <a:r>
              <a:rPr lang="en-US" sz="5600" b="1" dirty="0">
                <a:solidFill>
                  <a:srgbClr val="C00000"/>
                </a:solidFill>
                <a:latin typeface="Bahnschrift"/>
              </a:rPr>
              <a:t>eliminated</a:t>
            </a:r>
            <a:r>
              <a:rPr lang="en-US" sz="5600" b="1" dirty="0">
                <a:latin typeface="Bahnschrift"/>
              </a:rPr>
              <a:t>).</a:t>
            </a:r>
            <a:endParaRPr lang="en-US" dirty="0"/>
          </a:p>
          <a:p>
            <a:pPr marL="457200" indent="-457200">
              <a:lnSpc>
                <a:spcPct val="130000"/>
              </a:lnSpc>
              <a:buFont typeface="+mj-lt"/>
              <a:buAutoNum type="arabicPeriod"/>
            </a:pPr>
            <a:r>
              <a:rPr lang="en-US" sz="5600" b="1">
                <a:latin typeface="Bahnschrift"/>
              </a:rPr>
              <a:t>Trust in each government correlates/contributes resident's happiness.</a:t>
            </a:r>
          </a:p>
          <a:p>
            <a:pPr marL="457200" indent="-457200">
              <a:lnSpc>
                <a:spcPct val="130000"/>
              </a:lnSpc>
              <a:buFont typeface="+mj-lt"/>
              <a:buAutoNum type="arabicPeriod"/>
            </a:pPr>
            <a:r>
              <a:rPr lang="en-US" sz="5600" b="1">
                <a:latin typeface="Bahnschrift"/>
              </a:rPr>
              <a:t>The extent of resident freedom correlates to resident happiness. </a:t>
            </a:r>
            <a:endParaRPr lang="en-US" sz="5600" b="1" dirty="0">
              <a:latin typeface="Bahnschrift" panose="020B0502040204020203" pitchFamily="34" charset="0"/>
            </a:endParaRPr>
          </a:p>
          <a:p>
            <a:pPr marL="457200" indent="-457200">
              <a:lnSpc>
                <a:spcPct val="130000"/>
              </a:lnSpc>
              <a:buFont typeface="+mj-lt"/>
              <a:buAutoNum type="arabicPeriod"/>
            </a:pPr>
            <a:r>
              <a:rPr lang="en-US" sz="5600" b="1">
                <a:latin typeface="Bahnschrift"/>
              </a:rPr>
              <a:t>The level of government funded social support correlates to happiness (</a:t>
            </a:r>
            <a:r>
              <a:rPr lang="en-US" sz="5600" b="1">
                <a:solidFill>
                  <a:srgbClr val="C00000"/>
                </a:solidFill>
                <a:latin typeface="Bahnschrift"/>
              </a:rPr>
              <a:t>eliminated</a:t>
            </a:r>
            <a:r>
              <a:rPr lang="en-US" sz="5600" b="1">
                <a:latin typeface="Bahnschrift"/>
              </a:rPr>
              <a:t>).</a:t>
            </a:r>
          </a:p>
          <a:p>
            <a:pPr marL="457200" indent="-457200">
              <a:lnSpc>
                <a:spcPct val="130000"/>
              </a:lnSpc>
              <a:buFont typeface="+mj-lt"/>
              <a:buAutoNum type="arabicPeriod"/>
            </a:pPr>
            <a:r>
              <a:rPr lang="en-US" sz="5600" b="1">
                <a:latin typeface="Bahnschrift"/>
              </a:rPr>
              <a:t>The level of happiness correlates to life expectancy and health.</a:t>
            </a:r>
          </a:p>
          <a:p>
            <a:pPr marL="457200" indent="-457200">
              <a:lnSpc>
                <a:spcPct val="130000"/>
              </a:lnSpc>
              <a:buFont typeface="+mj-lt"/>
              <a:buAutoNum type="arabicPeriod"/>
            </a:pPr>
            <a:r>
              <a:rPr lang="en-US" sz="5600" b="1">
                <a:latin typeface="Bahnschrift"/>
              </a:rPr>
              <a:t>GDP correlates to happiness.</a:t>
            </a:r>
          </a:p>
          <a:p>
            <a:pPr marL="457200" indent="-457200">
              <a:lnSpc>
                <a:spcPct val="130000"/>
              </a:lnSpc>
              <a:buFont typeface="+mj-lt"/>
              <a:buAutoNum type="arabicPeriod"/>
            </a:pPr>
            <a:r>
              <a:rPr lang="en-US" sz="5600" b="1">
                <a:solidFill>
                  <a:srgbClr val="C00000"/>
                </a:solidFill>
                <a:latin typeface="Bahnschrift"/>
              </a:rPr>
              <a:t>ADDED:</a:t>
            </a:r>
            <a:r>
              <a:rPr lang="en-US" sz="5600" b="1">
                <a:latin typeface="Bahnschrift"/>
              </a:rPr>
              <a:t> The COVID-19 Pandemic had an impact on happiness scores.</a:t>
            </a:r>
          </a:p>
          <a:p>
            <a:pPr marL="457200" indent="-457200">
              <a:lnSpc>
                <a:spcPct val="130000"/>
              </a:lnSpc>
              <a:buFont typeface="+mj-lt"/>
              <a:buAutoNum type="arabicPeriod"/>
            </a:pPr>
            <a:r>
              <a:rPr lang="en-US" sz="5600" b="1">
                <a:latin typeface="Bahnschrift"/>
              </a:rPr>
              <a:t>APIs (if we have time) (spoiler: we did not have time)</a:t>
            </a:r>
          </a:p>
          <a:p>
            <a:pPr marL="566420" lvl="2">
              <a:lnSpc>
                <a:spcPct val="130000"/>
              </a:lnSpc>
            </a:pPr>
            <a:r>
              <a:rPr lang="en-US" sz="3600" b="1">
                <a:latin typeface="Bahnschrift"/>
              </a:rPr>
              <a:t>Layering in weather to see if there is a correlation to climate?</a:t>
            </a:r>
          </a:p>
          <a:p>
            <a:pPr marL="566420" lvl="2">
              <a:lnSpc>
                <a:spcPct val="130000"/>
              </a:lnSpc>
            </a:pPr>
            <a:r>
              <a:rPr lang="en-US" sz="3600" b="1">
                <a:latin typeface="Bahnschrift"/>
              </a:rPr>
              <a:t>Layering COVID data to see the adjusted impact to global happiness</a:t>
            </a:r>
          </a:p>
          <a:p>
            <a:pPr marL="457200" indent="-457200">
              <a:lnSpc>
                <a:spcPct val="130000"/>
              </a:lnSpc>
              <a:buFont typeface="+mj-lt"/>
              <a:buAutoNum type="arabicPeriod"/>
            </a:pPr>
            <a:endParaRPr lang="en-US" dirty="0"/>
          </a:p>
        </p:txBody>
      </p:sp>
      <p:sp>
        <p:nvSpPr>
          <p:cNvPr id="4" name="Oval 3">
            <a:extLst>
              <a:ext uri="{FF2B5EF4-FFF2-40B4-BE49-F238E27FC236}">
                <a16:creationId xmlns:a16="http://schemas.microsoft.com/office/drawing/2014/main" id="{ED429BF8-E96F-CB94-756E-088950B2C0E6}"/>
              </a:ext>
            </a:extLst>
          </p:cNvPr>
          <p:cNvSpPr/>
          <p:nvPr/>
        </p:nvSpPr>
        <p:spPr>
          <a:xfrm>
            <a:off x="197594" y="1008844"/>
            <a:ext cx="786313" cy="786313"/>
          </a:xfrm>
          <a:prstGeom prst="ellipse">
            <a:avLst/>
          </a:prstGeom>
          <a:solidFill>
            <a:srgbClr val="D3BA5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descr="Question Mark with solid fill">
            <a:extLst>
              <a:ext uri="{FF2B5EF4-FFF2-40B4-BE49-F238E27FC236}">
                <a16:creationId xmlns:a16="http://schemas.microsoft.com/office/drawing/2014/main" id="{296A3800-6926-85A1-40B1-CEB2F2592541}"/>
              </a:ext>
            </a:extLst>
          </p:cNvPr>
          <p:cNvSpPr/>
          <p:nvPr/>
        </p:nvSpPr>
        <p:spPr>
          <a:xfrm>
            <a:off x="363849" y="1176418"/>
            <a:ext cx="451163" cy="451163"/>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858186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A5F9BB9-DD6A-A1F4-4EDA-A9CC7918F55B}"/>
              </a:ext>
            </a:extLst>
          </p:cNvPr>
          <p:cNvSpPr/>
          <p:nvPr/>
        </p:nvSpPr>
        <p:spPr>
          <a:xfrm>
            <a:off x="178086" y="988381"/>
            <a:ext cx="858234" cy="858234"/>
          </a:xfrm>
          <a:prstGeom prst="ellipse">
            <a:avLst/>
          </a:prstGeom>
          <a:solidFill>
            <a:srgbClr val="C0000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2" name="Title 1">
            <a:extLst>
              <a:ext uri="{FF2B5EF4-FFF2-40B4-BE49-F238E27FC236}">
                <a16:creationId xmlns:a16="http://schemas.microsoft.com/office/drawing/2014/main" id="{92796B09-2DE3-6DA2-B969-D75D552BFA2D}"/>
              </a:ext>
            </a:extLst>
          </p:cNvPr>
          <p:cNvSpPr>
            <a:spLocks noGrp="1"/>
          </p:cNvSpPr>
          <p:nvPr>
            <p:ph type="title"/>
          </p:nvPr>
        </p:nvSpPr>
        <p:spPr/>
        <p:txBody>
          <a:bodyPr/>
          <a:lstStyle/>
          <a:p>
            <a:r>
              <a:rPr lang="en-US" dirty="0"/>
              <a:t>Effect of COVID on our Dataset</a:t>
            </a:r>
          </a:p>
        </p:txBody>
      </p:sp>
      <p:pic>
        <p:nvPicPr>
          <p:cNvPr id="8" name="Content Placeholder 7" descr="Germ with solid fill">
            <a:extLst>
              <a:ext uri="{FF2B5EF4-FFF2-40B4-BE49-F238E27FC236}">
                <a16:creationId xmlns:a16="http://schemas.microsoft.com/office/drawing/2014/main" id="{AEC060B8-5B74-2D2B-9336-952CAD81AB9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75016" y="1065320"/>
            <a:ext cx="649506" cy="649506"/>
          </a:xfrm>
        </p:spPr>
      </p:pic>
      <p:sp>
        <p:nvSpPr>
          <p:cNvPr id="5" name="Content Placeholder 2">
            <a:extLst>
              <a:ext uri="{FF2B5EF4-FFF2-40B4-BE49-F238E27FC236}">
                <a16:creationId xmlns:a16="http://schemas.microsoft.com/office/drawing/2014/main" id="{643CAF96-F9F5-82E8-F3E2-C22FB4352C5D}"/>
              </a:ext>
            </a:extLst>
          </p:cNvPr>
          <p:cNvSpPr txBox="1">
            <a:spLocks/>
          </p:cNvSpPr>
          <p:nvPr/>
        </p:nvSpPr>
        <p:spPr>
          <a:xfrm>
            <a:off x="7492752" y="1967801"/>
            <a:ext cx="3754663" cy="4074933"/>
          </a:xfrm>
          <a:prstGeom prst="rect">
            <a:avLst/>
          </a:prstGeom>
          <a:solidFill>
            <a:schemeClr val="tx2">
              <a:lumMod val="10000"/>
              <a:lumOff val="90000"/>
            </a:schemeClr>
          </a:solidFill>
        </p:spPr>
        <p:txBody>
          <a:bodyPr vert="horz" lIns="45720" tIns="45720" rIns="4572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latin typeface="Bahnschrift"/>
              </a:rPr>
              <a:t>Hypothesis:</a:t>
            </a:r>
          </a:p>
          <a:p>
            <a:pPr marL="230188" indent="-171450">
              <a:buFont typeface="Wingdings" panose="05000000000000000000" pitchFamily="2" charset="2"/>
              <a:buChar char="§"/>
            </a:pPr>
            <a:r>
              <a:rPr lang="en-US" sz="1300" dirty="0">
                <a:latin typeface="Bahnschrift Light" panose="020B0502040204020203" pitchFamily="34" charset="0"/>
              </a:rPr>
              <a:t>COVID-19 affects Happiness Scores in ’20 and ‘21</a:t>
            </a:r>
          </a:p>
          <a:p>
            <a:pPr marL="58738" indent="0"/>
            <a:r>
              <a:rPr lang="en-US" dirty="0">
                <a:latin typeface="Bahnschrift"/>
              </a:rPr>
              <a:t>Analysis:</a:t>
            </a:r>
          </a:p>
          <a:p>
            <a:pPr marL="230188" indent="-171450">
              <a:buFont typeface="Wingdings" panose="05000000000000000000" pitchFamily="2" charset="2"/>
              <a:buChar char="§"/>
            </a:pPr>
            <a:r>
              <a:rPr lang="en-US" sz="1300" dirty="0">
                <a:latin typeface="Bahnschrift Light" panose="020B0502040204020203" pitchFamily="34" charset="0"/>
              </a:rPr>
              <a:t>The COVID-19 Pandemic did not have a significant impact on overall world happiness.</a:t>
            </a:r>
          </a:p>
          <a:p>
            <a:pPr marL="230188" indent="-171450">
              <a:buFont typeface="Wingdings" panose="05000000000000000000" pitchFamily="2" charset="2"/>
              <a:buChar char="§"/>
            </a:pPr>
            <a:r>
              <a:rPr lang="en-US" sz="1300" dirty="0">
                <a:latin typeface="Bahnschrift Light" panose="020B0502040204020203" pitchFamily="34" charset="0"/>
              </a:rPr>
              <a:t>We, however separated the years in the rest of our analysis to see if it affected specific data points</a:t>
            </a:r>
          </a:p>
          <a:p>
            <a:pPr marL="0" indent="0">
              <a:buNone/>
            </a:pPr>
            <a:endParaRPr lang="en-US" dirty="0">
              <a:latin typeface="Bahnschrift" panose="020B0502040204020203" pitchFamily="34" charset="0"/>
            </a:endParaRPr>
          </a:p>
          <a:p>
            <a:endParaRPr lang="en-US" dirty="0"/>
          </a:p>
          <a:p>
            <a:endParaRPr lang="en-US" dirty="0"/>
          </a:p>
        </p:txBody>
      </p:sp>
      <p:pic>
        <p:nvPicPr>
          <p:cNvPr id="3" name="Picture 6" descr="Chart, bar chart, histogram&#10;&#10;Description automatically generated">
            <a:extLst>
              <a:ext uri="{FF2B5EF4-FFF2-40B4-BE49-F238E27FC236}">
                <a16:creationId xmlns:a16="http://schemas.microsoft.com/office/drawing/2014/main" id="{E3D7CF2D-1769-1DBE-1D9A-3CF33DBDBD20}"/>
              </a:ext>
            </a:extLst>
          </p:cNvPr>
          <p:cNvPicPr>
            <a:picLocks noChangeAspect="1"/>
          </p:cNvPicPr>
          <p:nvPr/>
        </p:nvPicPr>
        <p:blipFill>
          <a:blip r:embed="rId4"/>
          <a:stretch>
            <a:fillRect/>
          </a:stretch>
        </p:blipFill>
        <p:spPr>
          <a:xfrm>
            <a:off x="1337679" y="1967801"/>
            <a:ext cx="5633811" cy="4155400"/>
          </a:xfrm>
          <a:prstGeom prst="rect">
            <a:avLst/>
          </a:prstGeom>
        </p:spPr>
      </p:pic>
    </p:spTree>
    <p:extLst>
      <p:ext uri="{BB962C8B-B14F-4D97-AF65-F5344CB8AC3E}">
        <p14:creationId xmlns:p14="http://schemas.microsoft.com/office/powerpoint/2010/main" val="2758022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1DF2A-A0A4-00E1-FDA7-7B14675A19BA}"/>
              </a:ext>
            </a:extLst>
          </p:cNvPr>
          <p:cNvSpPr>
            <a:spLocks noGrp="1"/>
          </p:cNvSpPr>
          <p:nvPr>
            <p:ph type="title"/>
          </p:nvPr>
        </p:nvSpPr>
        <p:spPr/>
        <p:txBody>
          <a:bodyPr/>
          <a:lstStyle/>
          <a:p>
            <a:r>
              <a:rPr lang="en-US"/>
              <a:t>Statistical Summary of Happiness Score in Covid years and Non-Covid Years</a:t>
            </a:r>
          </a:p>
        </p:txBody>
      </p:sp>
      <p:pic>
        <p:nvPicPr>
          <p:cNvPr id="5" name="Picture 5" descr="Table&#10;&#10;Description automatically generated">
            <a:extLst>
              <a:ext uri="{FF2B5EF4-FFF2-40B4-BE49-F238E27FC236}">
                <a16:creationId xmlns:a16="http://schemas.microsoft.com/office/drawing/2014/main" id="{4FF4409C-C410-DD0C-3347-7EBF33BD3365}"/>
              </a:ext>
            </a:extLst>
          </p:cNvPr>
          <p:cNvPicPr>
            <a:picLocks noGrp="1" noChangeAspect="1"/>
          </p:cNvPicPr>
          <p:nvPr>
            <p:ph sz="half" idx="1"/>
          </p:nvPr>
        </p:nvPicPr>
        <p:blipFill>
          <a:blip r:embed="rId2"/>
          <a:stretch>
            <a:fillRect/>
          </a:stretch>
        </p:blipFill>
        <p:spPr>
          <a:xfrm>
            <a:off x="1505111" y="2069014"/>
            <a:ext cx="9383453" cy="2617739"/>
          </a:xfrm>
        </p:spPr>
      </p:pic>
      <p:pic>
        <p:nvPicPr>
          <p:cNvPr id="6" name="Picture 6" descr="Table&#10;&#10;Description automatically generated">
            <a:extLst>
              <a:ext uri="{FF2B5EF4-FFF2-40B4-BE49-F238E27FC236}">
                <a16:creationId xmlns:a16="http://schemas.microsoft.com/office/drawing/2014/main" id="{6FD0E93B-4028-ACA7-1E8C-FDAA07DEDC68}"/>
              </a:ext>
            </a:extLst>
          </p:cNvPr>
          <p:cNvPicPr>
            <a:picLocks noGrp="1" noChangeAspect="1"/>
          </p:cNvPicPr>
          <p:nvPr>
            <p:ph sz="half" idx="2"/>
          </p:nvPr>
        </p:nvPicPr>
        <p:blipFill>
          <a:blip r:embed="rId3"/>
          <a:stretch>
            <a:fillRect/>
          </a:stretch>
        </p:blipFill>
        <p:spPr>
          <a:xfrm>
            <a:off x="1503916" y="4757501"/>
            <a:ext cx="9082947" cy="1394201"/>
          </a:xfrm>
        </p:spPr>
      </p:pic>
    </p:spTree>
    <p:extLst>
      <p:ext uri="{BB962C8B-B14F-4D97-AF65-F5344CB8AC3E}">
        <p14:creationId xmlns:p14="http://schemas.microsoft.com/office/powerpoint/2010/main" val="227537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FD0CE-66BB-383C-8BF1-20C18D596E7B}"/>
              </a:ext>
            </a:extLst>
          </p:cNvPr>
          <p:cNvSpPr>
            <a:spLocks noGrp="1"/>
          </p:cNvSpPr>
          <p:nvPr>
            <p:ph type="title"/>
          </p:nvPr>
        </p:nvSpPr>
        <p:spPr/>
        <p:txBody>
          <a:bodyPr>
            <a:normAutofit/>
          </a:bodyPr>
          <a:lstStyle/>
          <a:p>
            <a:r>
              <a:rPr lang="en-US" sz="4000" dirty="0"/>
              <a:t> Trust in government correlates to happiness</a:t>
            </a:r>
          </a:p>
        </p:txBody>
      </p:sp>
      <p:sp>
        <p:nvSpPr>
          <p:cNvPr id="4" name="Oval 3">
            <a:extLst>
              <a:ext uri="{FF2B5EF4-FFF2-40B4-BE49-F238E27FC236}">
                <a16:creationId xmlns:a16="http://schemas.microsoft.com/office/drawing/2014/main" id="{B2CDFB1D-E433-2444-4BBE-2812BA3A06CC}"/>
              </a:ext>
            </a:extLst>
          </p:cNvPr>
          <p:cNvSpPr/>
          <p:nvPr/>
        </p:nvSpPr>
        <p:spPr>
          <a:xfrm>
            <a:off x="179514" y="1011980"/>
            <a:ext cx="786314" cy="786314"/>
          </a:xfrm>
          <a:prstGeom prst="ellipse">
            <a:avLst/>
          </a:prstGeom>
          <a:solidFill>
            <a:srgbClr val="4C94AC"/>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Statistics with solid fill">
            <a:extLst>
              <a:ext uri="{FF2B5EF4-FFF2-40B4-BE49-F238E27FC236}">
                <a16:creationId xmlns:a16="http://schemas.microsoft.com/office/drawing/2014/main" id="{17B2391E-32D8-ABD5-B493-D188D231F231}"/>
              </a:ext>
            </a:extLst>
          </p:cNvPr>
          <p:cNvSpPr/>
          <p:nvPr/>
        </p:nvSpPr>
        <p:spPr>
          <a:xfrm>
            <a:off x="328471" y="1160937"/>
            <a:ext cx="488400" cy="488400"/>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15" name="Content Placeholder 14" descr="Chart, scatter chart&#10;&#10;Description automatically generated">
            <a:extLst>
              <a:ext uri="{FF2B5EF4-FFF2-40B4-BE49-F238E27FC236}">
                <a16:creationId xmlns:a16="http://schemas.microsoft.com/office/drawing/2014/main" id="{E1419287-7956-5A5C-BAC7-BE0F1E977750}"/>
              </a:ext>
            </a:extLst>
          </p:cNvPr>
          <p:cNvPicPr>
            <a:picLocks noGrp="1" noChangeAspect="1"/>
          </p:cNvPicPr>
          <p:nvPr>
            <p:ph idx="1"/>
          </p:nvPr>
        </p:nvPicPr>
        <p:blipFill>
          <a:blip r:embed="rId4"/>
          <a:stretch>
            <a:fillRect/>
          </a:stretch>
        </p:blipFill>
        <p:spPr>
          <a:xfrm>
            <a:off x="864114" y="2158954"/>
            <a:ext cx="4165358" cy="3124019"/>
          </a:xfrm>
        </p:spPr>
      </p:pic>
      <p:sp>
        <p:nvSpPr>
          <p:cNvPr id="10" name="TextBox 9">
            <a:extLst>
              <a:ext uri="{FF2B5EF4-FFF2-40B4-BE49-F238E27FC236}">
                <a16:creationId xmlns:a16="http://schemas.microsoft.com/office/drawing/2014/main" id="{C33CE619-8696-4E85-D21E-A272C0EA862D}"/>
              </a:ext>
            </a:extLst>
          </p:cNvPr>
          <p:cNvSpPr txBox="1"/>
          <p:nvPr/>
        </p:nvSpPr>
        <p:spPr>
          <a:xfrm>
            <a:off x="1120953" y="2086044"/>
            <a:ext cx="2845651" cy="307777"/>
          </a:xfrm>
          <a:prstGeom prst="rect">
            <a:avLst/>
          </a:prstGeom>
          <a:noFill/>
        </p:spPr>
        <p:txBody>
          <a:bodyPr wrap="none" rtlCol="0">
            <a:spAutoFit/>
          </a:bodyPr>
          <a:lstStyle/>
          <a:p>
            <a:r>
              <a:rPr lang="en-US" sz="1400" b="1" dirty="0">
                <a:latin typeface="Bahnschrift" panose="020B0502040204020203" pitchFamily="34" charset="0"/>
              </a:rPr>
              <a:t>Pre &amp; Post-covid 2015-2019, 2022</a:t>
            </a:r>
          </a:p>
        </p:txBody>
      </p:sp>
      <p:pic>
        <p:nvPicPr>
          <p:cNvPr id="17" name="Picture 16" descr="Chart, scatter chart&#10;&#10;Description automatically generated">
            <a:extLst>
              <a:ext uri="{FF2B5EF4-FFF2-40B4-BE49-F238E27FC236}">
                <a16:creationId xmlns:a16="http://schemas.microsoft.com/office/drawing/2014/main" id="{F1D83930-33C6-0EC5-CF4C-71EDF928268B}"/>
              </a:ext>
            </a:extLst>
          </p:cNvPr>
          <p:cNvPicPr>
            <a:picLocks noChangeAspect="1"/>
          </p:cNvPicPr>
          <p:nvPr/>
        </p:nvPicPr>
        <p:blipFill>
          <a:blip r:embed="rId5"/>
          <a:stretch>
            <a:fillRect/>
          </a:stretch>
        </p:blipFill>
        <p:spPr>
          <a:xfrm>
            <a:off x="4704574" y="2158955"/>
            <a:ext cx="4165358" cy="3124018"/>
          </a:xfrm>
          <a:prstGeom prst="rect">
            <a:avLst/>
          </a:prstGeom>
        </p:spPr>
      </p:pic>
      <p:sp>
        <p:nvSpPr>
          <p:cNvPr id="11" name="TextBox 10">
            <a:extLst>
              <a:ext uri="{FF2B5EF4-FFF2-40B4-BE49-F238E27FC236}">
                <a16:creationId xmlns:a16="http://schemas.microsoft.com/office/drawing/2014/main" id="{6C05DA19-3C0A-4722-4832-2EF9418DB842}"/>
              </a:ext>
            </a:extLst>
          </p:cNvPr>
          <p:cNvSpPr txBox="1"/>
          <p:nvPr/>
        </p:nvSpPr>
        <p:spPr>
          <a:xfrm>
            <a:off x="7086784" y="2089073"/>
            <a:ext cx="1487908" cy="307777"/>
          </a:xfrm>
          <a:prstGeom prst="rect">
            <a:avLst/>
          </a:prstGeom>
          <a:noFill/>
        </p:spPr>
        <p:txBody>
          <a:bodyPr wrap="none" rtlCol="0">
            <a:spAutoFit/>
          </a:bodyPr>
          <a:lstStyle/>
          <a:p>
            <a:r>
              <a:rPr lang="en-US" sz="1400" b="1" dirty="0">
                <a:latin typeface="Bahnschrift" panose="020B0502040204020203" pitchFamily="34" charset="0"/>
              </a:rPr>
              <a:t>Covid 2020-2021</a:t>
            </a:r>
          </a:p>
        </p:txBody>
      </p:sp>
      <p:sp>
        <p:nvSpPr>
          <p:cNvPr id="19" name="Content Placeholder 2">
            <a:extLst>
              <a:ext uri="{FF2B5EF4-FFF2-40B4-BE49-F238E27FC236}">
                <a16:creationId xmlns:a16="http://schemas.microsoft.com/office/drawing/2014/main" id="{04588272-BDB5-F769-C9A6-B03C5C889F65}"/>
              </a:ext>
            </a:extLst>
          </p:cNvPr>
          <p:cNvSpPr txBox="1">
            <a:spLocks/>
          </p:cNvSpPr>
          <p:nvPr/>
        </p:nvSpPr>
        <p:spPr>
          <a:xfrm>
            <a:off x="8716661" y="2158954"/>
            <a:ext cx="2439019" cy="3510917"/>
          </a:xfrm>
          <a:prstGeom prst="rect">
            <a:avLst/>
          </a:prstGeom>
          <a:solidFill>
            <a:schemeClr val="tx2">
              <a:lumMod val="10000"/>
              <a:lumOff val="90000"/>
            </a:schemeClr>
          </a:solidFill>
        </p:spPr>
        <p:txBody>
          <a:bodyPr vert="horz" lIns="45720" tIns="45720" rIns="4572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a:latin typeface="Bahnschrift" panose="020B0502040204020203" pitchFamily="34" charset="0"/>
              </a:rPr>
              <a:t>Analysis:</a:t>
            </a:r>
          </a:p>
          <a:p>
            <a:pPr marL="171450" indent="-112713">
              <a:buFont typeface="Wingdings" panose="05000000000000000000" pitchFamily="2" charset="2"/>
              <a:buChar char="§"/>
              <a:tabLst>
                <a:tab pos="171450" algn="l"/>
              </a:tabLst>
            </a:pPr>
            <a:r>
              <a:rPr lang="en-US" sz="1200" dirty="0">
                <a:latin typeface="Bahnschrift Light" panose="020B0502040204020203" pitchFamily="34" charset="0"/>
              </a:rPr>
              <a:t>Covid years had impact on “Trust in Government” scores. </a:t>
            </a:r>
            <a:br>
              <a:rPr lang="en-US" sz="1200" dirty="0">
                <a:latin typeface="Bahnschrift Light" panose="020B0502040204020203" pitchFamily="34" charset="0"/>
              </a:rPr>
            </a:br>
            <a:r>
              <a:rPr lang="en-US" sz="1050" b="1" dirty="0">
                <a:solidFill>
                  <a:schemeClr val="tx1">
                    <a:lumMod val="50000"/>
                    <a:lumOff val="50000"/>
                  </a:schemeClr>
                </a:solidFill>
                <a:latin typeface="Bahnschrift" panose="020B0502040204020203" pitchFamily="34" charset="0"/>
              </a:rPr>
              <a:t>NOTE: </a:t>
            </a:r>
            <a:r>
              <a:rPr lang="en-US" sz="1050" i="1" dirty="0">
                <a:solidFill>
                  <a:schemeClr val="tx1">
                    <a:lumMod val="50000"/>
                    <a:lumOff val="50000"/>
                  </a:schemeClr>
                </a:solidFill>
                <a:latin typeface="Bahnschrift" panose="020B0502040204020203" pitchFamily="34" charset="0"/>
              </a:rPr>
              <a:t>We should take this with skepticism as the 2020/21 data sample was smaller</a:t>
            </a:r>
            <a:r>
              <a:rPr lang="en-US" sz="1050" i="1" dirty="0">
                <a:solidFill>
                  <a:schemeClr val="tx1">
                    <a:lumMod val="50000"/>
                    <a:lumOff val="50000"/>
                  </a:schemeClr>
                </a:solidFill>
                <a:latin typeface="Bahnschrift Light" panose="020B0502040204020203" pitchFamily="34" charset="0"/>
              </a:rPr>
              <a:t>.</a:t>
            </a:r>
          </a:p>
          <a:p>
            <a:pPr marL="171450" indent="-112713">
              <a:buFont typeface="Wingdings" panose="05000000000000000000" pitchFamily="2" charset="2"/>
              <a:buChar char="§"/>
              <a:tabLst>
                <a:tab pos="171450" algn="l"/>
              </a:tabLst>
            </a:pPr>
            <a:r>
              <a:rPr lang="en-US" sz="1200" dirty="0">
                <a:latin typeface="Bahnschrift Light" panose="020B0502040204020203" pitchFamily="34" charset="0"/>
              </a:rPr>
              <a:t>We ran relative T-tests as the two fields were not mutually exclusive. The relative T-tests resulted in a 0.0 result. </a:t>
            </a:r>
          </a:p>
          <a:p>
            <a:pPr marL="464058" lvl="1" indent="-112713">
              <a:buFont typeface="Wingdings" panose="05000000000000000000" pitchFamily="2" charset="2"/>
              <a:buChar char="§"/>
              <a:tabLst>
                <a:tab pos="171450" algn="l"/>
              </a:tabLst>
            </a:pPr>
            <a:r>
              <a:rPr lang="en-US" sz="1000" dirty="0">
                <a:latin typeface="Bahnschrift Light" panose="020B0502040204020203" pitchFamily="34" charset="0"/>
              </a:rPr>
              <a:t>Results were binary survey questions</a:t>
            </a:r>
          </a:p>
          <a:p>
            <a:pPr marL="464058" lvl="1" indent="-112713">
              <a:buFont typeface="Wingdings" panose="05000000000000000000" pitchFamily="2" charset="2"/>
              <a:buChar char="§"/>
              <a:tabLst>
                <a:tab pos="171450" algn="l"/>
              </a:tabLst>
            </a:pPr>
            <a:r>
              <a:rPr lang="en-US" sz="1000" dirty="0">
                <a:latin typeface="Bahnschrift Light" panose="020B0502040204020203" pitchFamily="34" charset="0"/>
              </a:rPr>
              <a:t>null hypothesis cannot be rejected at the chosen level of significance.</a:t>
            </a:r>
          </a:p>
          <a:p>
            <a:endParaRPr lang="en-US" dirty="0"/>
          </a:p>
        </p:txBody>
      </p:sp>
      <p:sp>
        <p:nvSpPr>
          <p:cNvPr id="20" name="Rectangle: Rounded Corners 19">
            <a:extLst>
              <a:ext uri="{FF2B5EF4-FFF2-40B4-BE49-F238E27FC236}">
                <a16:creationId xmlns:a16="http://schemas.microsoft.com/office/drawing/2014/main" id="{60FDC923-8C6F-9B70-86FA-C9835243EA97}"/>
              </a:ext>
            </a:extLst>
          </p:cNvPr>
          <p:cNvSpPr/>
          <p:nvPr/>
        </p:nvSpPr>
        <p:spPr>
          <a:xfrm>
            <a:off x="1341610" y="5282973"/>
            <a:ext cx="3280698" cy="386898"/>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a:latin typeface="Bahnschrift SemiLight" panose="020B0502040204020203" pitchFamily="34" charset="0"/>
              </a:rPr>
              <a:t>R VALUE = 0.1607 | T-TEST = 0.0</a:t>
            </a:r>
          </a:p>
        </p:txBody>
      </p:sp>
      <p:sp>
        <p:nvSpPr>
          <p:cNvPr id="21" name="Rectangle: Rounded Corners 20">
            <a:extLst>
              <a:ext uri="{FF2B5EF4-FFF2-40B4-BE49-F238E27FC236}">
                <a16:creationId xmlns:a16="http://schemas.microsoft.com/office/drawing/2014/main" id="{C1C540EA-EFE7-B155-5EDA-C353EB04F750}"/>
              </a:ext>
            </a:extLst>
          </p:cNvPr>
          <p:cNvSpPr/>
          <p:nvPr/>
        </p:nvSpPr>
        <p:spPr>
          <a:xfrm>
            <a:off x="5182070" y="5282973"/>
            <a:ext cx="3280698" cy="386898"/>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a:latin typeface="Bahnschrift SemiLight" panose="020B0502040204020203" pitchFamily="34" charset="0"/>
              </a:rPr>
              <a:t>R VALUE = 0.1761 | T-TEST = 0.0</a:t>
            </a:r>
          </a:p>
        </p:txBody>
      </p:sp>
    </p:spTree>
    <p:extLst>
      <p:ext uri="{BB962C8B-B14F-4D97-AF65-F5344CB8AC3E}">
        <p14:creationId xmlns:p14="http://schemas.microsoft.com/office/powerpoint/2010/main" val="1510991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A033CC38-D48C-4B57-5017-C8B08D741EEE}"/>
              </a:ext>
            </a:extLst>
          </p:cNvPr>
          <p:cNvPicPr>
            <a:picLocks noChangeAspect="1"/>
          </p:cNvPicPr>
          <p:nvPr/>
        </p:nvPicPr>
        <p:blipFill>
          <a:blip r:embed="rId2"/>
          <a:stretch>
            <a:fillRect/>
          </a:stretch>
        </p:blipFill>
        <p:spPr>
          <a:xfrm>
            <a:off x="689278" y="2166807"/>
            <a:ext cx="4348997" cy="3261747"/>
          </a:xfrm>
          <a:prstGeom prst="rect">
            <a:avLst/>
          </a:prstGeom>
        </p:spPr>
      </p:pic>
      <p:sp>
        <p:nvSpPr>
          <p:cNvPr id="2" name="Title 1">
            <a:extLst>
              <a:ext uri="{FF2B5EF4-FFF2-40B4-BE49-F238E27FC236}">
                <a16:creationId xmlns:a16="http://schemas.microsoft.com/office/drawing/2014/main" id="{716FD0CE-66BB-383C-8BF1-20C18D596E7B}"/>
              </a:ext>
            </a:extLst>
          </p:cNvPr>
          <p:cNvSpPr>
            <a:spLocks noGrp="1"/>
          </p:cNvSpPr>
          <p:nvPr>
            <p:ph type="title"/>
          </p:nvPr>
        </p:nvSpPr>
        <p:spPr/>
        <p:txBody>
          <a:bodyPr>
            <a:normAutofit/>
          </a:bodyPr>
          <a:lstStyle/>
          <a:p>
            <a:r>
              <a:rPr lang="en-US" sz="4000" dirty="0"/>
              <a:t> Individual freedom correlates to happiness</a:t>
            </a:r>
          </a:p>
        </p:txBody>
      </p:sp>
      <p:sp>
        <p:nvSpPr>
          <p:cNvPr id="4" name="Oval 3">
            <a:extLst>
              <a:ext uri="{FF2B5EF4-FFF2-40B4-BE49-F238E27FC236}">
                <a16:creationId xmlns:a16="http://schemas.microsoft.com/office/drawing/2014/main" id="{B2CDFB1D-E433-2444-4BBE-2812BA3A06CC}"/>
              </a:ext>
            </a:extLst>
          </p:cNvPr>
          <p:cNvSpPr/>
          <p:nvPr/>
        </p:nvSpPr>
        <p:spPr>
          <a:xfrm>
            <a:off x="179514" y="1011980"/>
            <a:ext cx="786314" cy="786314"/>
          </a:xfrm>
          <a:prstGeom prst="ellipse">
            <a:avLst/>
          </a:prstGeom>
          <a:solidFill>
            <a:srgbClr val="4C94AC"/>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Statistics with solid fill">
            <a:extLst>
              <a:ext uri="{FF2B5EF4-FFF2-40B4-BE49-F238E27FC236}">
                <a16:creationId xmlns:a16="http://schemas.microsoft.com/office/drawing/2014/main" id="{17B2391E-32D8-ABD5-B493-D188D231F231}"/>
              </a:ext>
            </a:extLst>
          </p:cNvPr>
          <p:cNvSpPr/>
          <p:nvPr/>
        </p:nvSpPr>
        <p:spPr>
          <a:xfrm>
            <a:off x="328471" y="1160937"/>
            <a:ext cx="488400" cy="48840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6" name="Content Placeholder 2">
            <a:extLst>
              <a:ext uri="{FF2B5EF4-FFF2-40B4-BE49-F238E27FC236}">
                <a16:creationId xmlns:a16="http://schemas.microsoft.com/office/drawing/2014/main" id="{187ABB32-F109-AFB8-5FE7-B89A9EFD7889}"/>
              </a:ext>
            </a:extLst>
          </p:cNvPr>
          <p:cNvSpPr txBox="1">
            <a:spLocks/>
          </p:cNvSpPr>
          <p:nvPr/>
        </p:nvSpPr>
        <p:spPr>
          <a:xfrm>
            <a:off x="8716662" y="2158954"/>
            <a:ext cx="2417094" cy="3510917"/>
          </a:xfrm>
          <a:prstGeom prst="rect">
            <a:avLst/>
          </a:prstGeom>
          <a:solidFill>
            <a:schemeClr val="tx2">
              <a:lumMod val="10000"/>
              <a:lumOff val="90000"/>
            </a:schemeClr>
          </a:solidFill>
        </p:spPr>
        <p:txBody>
          <a:bodyPr vert="horz" lIns="45720" tIns="45720" rIns="4572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a:latin typeface="Bahnschrift"/>
              </a:rPr>
              <a:t>Analysis:</a:t>
            </a:r>
          </a:p>
          <a:p>
            <a:pPr marL="112713" indent="-112713">
              <a:buFont typeface="Wingdings" panose="05000000000000000000" pitchFamily="2" charset="2"/>
              <a:buChar char="§"/>
            </a:pPr>
            <a:r>
              <a:rPr lang="en-US" sz="1200" dirty="0">
                <a:latin typeface="Bahnschrift Light" panose="020B0502040204020203" pitchFamily="34" charset="0"/>
              </a:rPr>
              <a:t>Covid did not have a significant impact on 'Freedom' score.</a:t>
            </a:r>
          </a:p>
          <a:p>
            <a:pPr marL="112713" indent="-112713">
              <a:buFont typeface="Wingdings" panose="05000000000000000000" pitchFamily="2" charset="2"/>
              <a:buChar char="§"/>
            </a:pPr>
            <a:r>
              <a:rPr lang="en-US" sz="1200" dirty="0">
                <a:latin typeface="Bahnschrift Light" panose="020B0502040204020203" pitchFamily="34" charset="0"/>
              </a:rPr>
              <a:t>Linear regression shows a weak positive correlation between 'Freedom' scores and happiness.</a:t>
            </a:r>
          </a:p>
          <a:p>
            <a:pPr marL="112713" indent="-112713">
              <a:buFont typeface="Wingdings" panose="05000000000000000000" pitchFamily="2" charset="2"/>
              <a:buChar char="§"/>
            </a:pPr>
            <a:r>
              <a:rPr lang="en-US" sz="1200" dirty="0">
                <a:latin typeface="Bahnschrift Light" panose="020B0502040204020203" pitchFamily="34" charset="0"/>
              </a:rPr>
              <a:t>T-test provided p-values near zero so the null hypothesis cannot be rejected at the chosen level of significance.</a:t>
            </a:r>
          </a:p>
          <a:p>
            <a:endParaRPr lang="en-US" sz="1600" dirty="0">
              <a:latin typeface="Bahnschrift"/>
            </a:endParaRPr>
          </a:p>
          <a:p>
            <a:endParaRPr lang="en-US" dirty="0"/>
          </a:p>
          <a:p>
            <a:endParaRPr lang="en-US" dirty="0"/>
          </a:p>
        </p:txBody>
      </p:sp>
      <p:sp>
        <p:nvSpPr>
          <p:cNvPr id="19" name="TextBox 18">
            <a:extLst>
              <a:ext uri="{FF2B5EF4-FFF2-40B4-BE49-F238E27FC236}">
                <a16:creationId xmlns:a16="http://schemas.microsoft.com/office/drawing/2014/main" id="{62CECE45-ECCA-F2C0-867A-F8909929CA2A}"/>
              </a:ext>
            </a:extLst>
          </p:cNvPr>
          <p:cNvSpPr txBox="1"/>
          <p:nvPr/>
        </p:nvSpPr>
        <p:spPr>
          <a:xfrm>
            <a:off x="1180623" y="2089072"/>
            <a:ext cx="2845651" cy="307777"/>
          </a:xfrm>
          <a:prstGeom prst="rect">
            <a:avLst/>
          </a:prstGeom>
          <a:noFill/>
        </p:spPr>
        <p:txBody>
          <a:bodyPr wrap="none" rtlCol="0">
            <a:spAutoFit/>
          </a:bodyPr>
          <a:lstStyle/>
          <a:p>
            <a:r>
              <a:rPr lang="en-US" sz="1400" b="1" dirty="0">
                <a:latin typeface="Bahnschrift" panose="020B0502040204020203" pitchFamily="34" charset="0"/>
              </a:rPr>
              <a:t>Pre &amp; Post-covid 2015-2019, 2022</a:t>
            </a:r>
          </a:p>
        </p:txBody>
      </p:sp>
      <p:sp>
        <p:nvSpPr>
          <p:cNvPr id="20" name="TextBox 19">
            <a:extLst>
              <a:ext uri="{FF2B5EF4-FFF2-40B4-BE49-F238E27FC236}">
                <a16:creationId xmlns:a16="http://schemas.microsoft.com/office/drawing/2014/main" id="{B9617CD4-FAA7-00EB-727B-71E2E758A105}"/>
              </a:ext>
            </a:extLst>
          </p:cNvPr>
          <p:cNvSpPr txBox="1"/>
          <p:nvPr/>
        </p:nvSpPr>
        <p:spPr>
          <a:xfrm>
            <a:off x="7086784" y="2089072"/>
            <a:ext cx="1487908" cy="307777"/>
          </a:xfrm>
          <a:prstGeom prst="rect">
            <a:avLst/>
          </a:prstGeom>
          <a:noFill/>
        </p:spPr>
        <p:txBody>
          <a:bodyPr wrap="none" rtlCol="0">
            <a:spAutoFit/>
          </a:bodyPr>
          <a:lstStyle/>
          <a:p>
            <a:r>
              <a:rPr lang="en-US" sz="1400" b="1" dirty="0">
                <a:latin typeface="Bahnschrift" panose="020B0502040204020203" pitchFamily="34" charset="0"/>
              </a:rPr>
              <a:t>Covid 2020-2021</a:t>
            </a:r>
          </a:p>
        </p:txBody>
      </p:sp>
      <p:pic>
        <p:nvPicPr>
          <p:cNvPr id="8" name="Picture 7" descr="Chart, scatter chart&#10;&#10;Description automatically generated">
            <a:extLst>
              <a:ext uri="{FF2B5EF4-FFF2-40B4-BE49-F238E27FC236}">
                <a16:creationId xmlns:a16="http://schemas.microsoft.com/office/drawing/2014/main" id="{DBCA168E-A33E-B059-0EF3-C9B221235A79}"/>
              </a:ext>
            </a:extLst>
          </p:cNvPr>
          <p:cNvPicPr>
            <a:picLocks noChangeAspect="1"/>
          </p:cNvPicPr>
          <p:nvPr/>
        </p:nvPicPr>
        <p:blipFill rotWithShape="1">
          <a:blip r:embed="rId5"/>
          <a:srcRect l="3208" t="5628" r="7787"/>
          <a:stretch/>
        </p:blipFill>
        <p:spPr>
          <a:xfrm>
            <a:off x="4781862" y="2344442"/>
            <a:ext cx="3878328" cy="3084112"/>
          </a:xfrm>
          <a:prstGeom prst="rect">
            <a:avLst/>
          </a:prstGeom>
        </p:spPr>
      </p:pic>
      <p:sp>
        <p:nvSpPr>
          <p:cNvPr id="18" name="Rectangle: Rounded Corners 17">
            <a:extLst>
              <a:ext uri="{FF2B5EF4-FFF2-40B4-BE49-F238E27FC236}">
                <a16:creationId xmlns:a16="http://schemas.microsoft.com/office/drawing/2014/main" id="{5B928F38-C117-A81F-A5D1-4D2940638042}"/>
              </a:ext>
            </a:extLst>
          </p:cNvPr>
          <p:cNvSpPr/>
          <p:nvPr/>
        </p:nvSpPr>
        <p:spPr>
          <a:xfrm>
            <a:off x="5084022" y="5453033"/>
            <a:ext cx="3536417" cy="386898"/>
          </a:xfrm>
          <a:prstGeom prst="roundRect">
            <a:avLst/>
          </a:prstGeom>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1200">
                <a:latin typeface="Bahnschrift SemiLight"/>
              </a:rPr>
              <a:t>R VALUE = 0.36 | T-Test = 0.0</a:t>
            </a:r>
          </a:p>
        </p:txBody>
      </p:sp>
      <p:sp>
        <p:nvSpPr>
          <p:cNvPr id="17" name="Rectangle: Rounded Corners 16">
            <a:extLst>
              <a:ext uri="{FF2B5EF4-FFF2-40B4-BE49-F238E27FC236}">
                <a16:creationId xmlns:a16="http://schemas.microsoft.com/office/drawing/2014/main" id="{9D21AACC-5D5E-EEFC-6C8D-75E6BE9E2125}"/>
              </a:ext>
            </a:extLst>
          </p:cNvPr>
          <p:cNvSpPr/>
          <p:nvPr/>
        </p:nvSpPr>
        <p:spPr>
          <a:xfrm>
            <a:off x="1095567" y="5476422"/>
            <a:ext cx="3536417" cy="386898"/>
          </a:xfrm>
          <a:prstGeom prst="roundRect">
            <a:avLst/>
          </a:prstGeom>
          <a:ln/>
        </p:spPr>
        <p:style>
          <a:lnRef idx="0">
            <a:schemeClr val="dk1"/>
          </a:lnRef>
          <a:fillRef idx="3">
            <a:schemeClr val="dk1"/>
          </a:fillRef>
          <a:effectRef idx="3">
            <a:schemeClr val="dk1"/>
          </a:effectRef>
          <a:fontRef idx="minor">
            <a:schemeClr val="lt1"/>
          </a:fontRef>
        </p:style>
        <p:txBody>
          <a:bodyPr lIns="91440" tIns="45720" rIns="91440" bIns="45720" rtlCol="0" anchor="ctr"/>
          <a:lstStyle/>
          <a:p>
            <a:pPr algn="ctr"/>
            <a:r>
              <a:rPr lang="en-US" sz="1200">
                <a:latin typeface="Bahnschrift SemiLight"/>
              </a:rPr>
              <a:t>R VALUE = 0.31 | T-Test = 0.0</a:t>
            </a:r>
          </a:p>
        </p:txBody>
      </p:sp>
    </p:spTree>
    <p:extLst>
      <p:ext uri="{BB962C8B-B14F-4D97-AF65-F5344CB8AC3E}">
        <p14:creationId xmlns:p14="http://schemas.microsoft.com/office/powerpoint/2010/main" val="443601973"/>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71af3243-3dd4-4a8d-8c0d-dd76da1f02a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16377351-63A1-4C2E-8C9A-66CDD70F16AC}">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Color swatch</Template>
  <TotalTime>3122</TotalTime>
  <Words>1275</Words>
  <Application>Microsoft Office PowerPoint</Application>
  <PresentationFormat>Widescreen</PresentationFormat>
  <Paragraphs>129</Paragraphs>
  <Slides>13</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Amasis MT Pro Light</vt:lpstr>
      <vt:lpstr>Arial</vt:lpstr>
      <vt:lpstr>Bahnschrift</vt:lpstr>
      <vt:lpstr>Bahnschrift Light</vt:lpstr>
      <vt:lpstr>Bahnschrift SemiBold</vt:lpstr>
      <vt:lpstr>Bahnschrift SemiLight</vt:lpstr>
      <vt:lpstr>Calibri</vt:lpstr>
      <vt:lpstr>Consolas</vt:lpstr>
      <vt:lpstr>Courier New</vt:lpstr>
      <vt:lpstr>Georgia Pro Cond Light</vt:lpstr>
      <vt:lpstr>Speak Pro</vt:lpstr>
      <vt:lpstr>Wingdings</vt:lpstr>
      <vt:lpstr>RetrospectVTI</vt:lpstr>
      <vt:lpstr>World Happiness Analysis</vt:lpstr>
      <vt:lpstr> Our Team</vt:lpstr>
      <vt:lpstr>Our Approach</vt:lpstr>
      <vt:lpstr>Data source and historical</vt:lpstr>
      <vt:lpstr>Happiness Ranking Hypotheses</vt:lpstr>
      <vt:lpstr>Effect of COVID on our Dataset</vt:lpstr>
      <vt:lpstr>Statistical Summary of Happiness Score in Covid years and Non-Covid Years</vt:lpstr>
      <vt:lpstr> Trust in government correlates to happiness</vt:lpstr>
      <vt:lpstr> Individual freedom correlates to happiness</vt:lpstr>
      <vt:lpstr>Life expectancy is tied to happiness</vt:lpstr>
      <vt:lpstr>GDP correlates to individual happiness</vt:lpstr>
      <vt:lpstr>In Summary</vt:lpstr>
      <vt:lpstr>And the winner 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Happiness Analysis</dc:title>
  <dc:creator>Dave Freiberg</dc:creator>
  <cp:lastModifiedBy>Dave Freiberg</cp:lastModifiedBy>
  <cp:revision>7</cp:revision>
  <dcterms:created xsi:type="dcterms:W3CDTF">2023-04-17T20:22:01Z</dcterms:created>
  <dcterms:modified xsi:type="dcterms:W3CDTF">2023-04-21T01:00:36Z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